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70"/>
  </p:notesMasterIdLst>
  <p:sldIdLst>
    <p:sldId id="257" r:id="rId3"/>
    <p:sldId id="299" r:id="rId4"/>
    <p:sldId id="342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8" r:id="rId15"/>
    <p:sldId id="297" r:id="rId16"/>
    <p:sldId id="301" r:id="rId17"/>
    <p:sldId id="343" r:id="rId18"/>
    <p:sldId id="300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309" r:id="rId27"/>
    <p:sldId id="312" r:id="rId28"/>
    <p:sldId id="313" r:id="rId29"/>
    <p:sldId id="311" r:id="rId30"/>
    <p:sldId id="315" r:id="rId31"/>
    <p:sldId id="316" r:id="rId32"/>
    <p:sldId id="317" r:id="rId33"/>
    <p:sldId id="318" r:id="rId34"/>
    <p:sldId id="319" r:id="rId35"/>
    <p:sldId id="320" r:id="rId36"/>
    <p:sldId id="307" r:id="rId37"/>
    <p:sldId id="302" r:id="rId38"/>
    <p:sldId id="303" r:id="rId39"/>
    <p:sldId id="304" r:id="rId40"/>
    <p:sldId id="321" r:id="rId41"/>
    <p:sldId id="322" r:id="rId42"/>
    <p:sldId id="324" r:id="rId43"/>
    <p:sldId id="331" r:id="rId44"/>
    <p:sldId id="323" r:id="rId45"/>
    <p:sldId id="325" r:id="rId46"/>
    <p:sldId id="332" r:id="rId47"/>
    <p:sldId id="326" r:id="rId48"/>
    <p:sldId id="327" r:id="rId49"/>
    <p:sldId id="329" r:id="rId50"/>
    <p:sldId id="328" r:id="rId51"/>
    <p:sldId id="333" r:id="rId52"/>
    <p:sldId id="330" r:id="rId53"/>
    <p:sldId id="305" r:id="rId54"/>
    <p:sldId id="306" r:id="rId55"/>
    <p:sldId id="308" r:id="rId56"/>
    <p:sldId id="310" r:id="rId57"/>
    <p:sldId id="344" r:id="rId58"/>
    <p:sldId id="345" r:id="rId59"/>
    <p:sldId id="346" r:id="rId60"/>
    <p:sldId id="347" r:id="rId61"/>
    <p:sldId id="334" r:id="rId62"/>
    <p:sldId id="335" r:id="rId63"/>
    <p:sldId id="336" r:id="rId64"/>
    <p:sldId id="337" r:id="rId65"/>
    <p:sldId id="338" r:id="rId66"/>
    <p:sldId id="340" r:id="rId67"/>
    <p:sldId id="341" r:id="rId68"/>
    <p:sldId id="31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40FF"/>
    <a:srgbClr val="942092"/>
    <a:srgbClr val="D49D7A"/>
    <a:srgbClr val="4371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029"/>
    <p:restoredTop sz="94617"/>
  </p:normalViewPr>
  <p:slideViewPr>
    <p:cSldViewPr snapToGrid="0" snapToObjects="1">
      <p:cViewPr varScale="1">
        <p:scale>
          <a:sx n="93" d="100"/>
          <a:sy n="93" d="100"/>
        </p:scale>
        <p:origin x="17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F802D-025C-2349-A429-9409680BD4AB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D439A-4D25-AD4F-9DA2-F62258EC0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61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Arrays are objects!</a:t>
            </a:r>
            <a:r>
              <a:rPr lang="en-US" baseline="0" dirty="0"/>
              <a:t> (as are arrays within arrays)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46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64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4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88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[0,</a:t>
            </a:r>
            <a:r>
              <a:rPr lang="en-US" baseline="0" dirty="0"/>
              <a:t> 1, 3]</a:t>
            </a:r>
          </a:p>
          <a:p>
            <a:r>
              <a:rPr lang="en-US" baseline="0" dirty="0"/>
              <a:t>[3, 4, 5]</a:t>
            </a:r>
          </a:p>
          <a:p>
            <a:endParaRPr lang="en-US" baseline="0" dirty="0"/>
          </a:p>
          <a:p>
            <a:r>
              <a:rPr lang="en-US" baseline="0" dirty="0"/>
              <a:t>8 never returned!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66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[0,</a:t>
            </a:r>
            <a:r>
              <a:rPr lang="en-US" baseline="0" dirty="0"/>
              <a:t> 1, 3]</a:t>
            </a:r>
          </a:p>
          <a:p>
            <a:r>
              <a:rPr lang="en-US" baseline="0" dirty="0"/>
              <a:t>[3, 8, 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BD569B-2210-6549-8E93-062A2F21B1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5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57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11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A6C62C-AF94-8B42-AF39-302D6D4E34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58775" y="711200"/>
            <a:ext cx="61404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21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my favorite things about programming is that we are all equal</a:t>
            </a:r>
            <a:r>
              <a:rPr lang="en-US" sz="1200" b="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infront</a:t>
            </a:r>
            <a:r>
              <a:rPr lang="en-US" sz="1200" b="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sz="1200" b="0" i="1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Eclispe</a:t>
            </a:r>
            <a:r>
              <a:rPr lang="en-US" sz="1200" b="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Eclipse does not care your ethnicity, gender, orientation.</a:t>
            </a:r>
          </a:p>
          <a:p>
            <a:r>
              <a:rPr lang="en-US" sz="1200" b="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theme is part of the essence of CS106A.</a:t>
            </a:r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night Oprah talked about the new day that is on the horizon! CS too is having a new day</a:t>
            </a:r>
            <a:r>
              <a:rPr lang="en-US" sz="1200" b="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 is very exciting future for the phenomenal women and men sitting in this classroom.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70C917-C062-F348-A2C6-E8664B36AA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682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50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7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1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29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41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7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61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3/12/18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20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37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3/12/18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4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0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26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028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779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5871-79E3-2746-9683-1953B4C22460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93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53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6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8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93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18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0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5F24B-8F50-1843-8046-3DE3E520683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8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5F24B-8F50-1843-8046-3DE3E520683F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08DA9-8BFC-114A-A67E-844FA202A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3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75871-79E3-2746-9683-1953B4C22460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06843-1D85-4148-B746-DF7D94D9CB8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39700" y="5920797"/>
            <a:ext cx="1210736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3817299" y="6488668"/>
            <a:ext cx="341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sz="1800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913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6739832" cy="2852737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latin typeface="Harrington" charset="0"/>
                <a:ea typeface="Harrington" charset="0"/>
                <a:cs typeface="Harrington" charset="0"/>
              </a:rPr>
              <a:t>Primitives, Objects, and Heap/Stack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935" y="3692525"/>
            <a:ext cx="1876529" cy="3028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1682" y="-227012"/>
            <a:ext cx="4821036" cy="3623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26043" cy="8318260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>
            <a:extLst>
              <a:ext uri="{FF2B5EF4-FFF2-40B4-BE49-F238E27FC236}">
                <a16:creationId xmlns:a16="http://schemas.microsoft.com/office/drawing/2014/main" id="{EC8C4932-0D94-C343-A3C1-DE3E1F99E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C068912-D4AF-A24A-A879-EBAA3622A27C}"/>
              </a:ext>
            </a:extLst>
          </p:cNvPr>
          <p:cNvSpPr txBox="1">
            <a:spLocks noChangeArrowheads="1"/>
          </p:cNvSpPr>
          <p:nvPr/>
        </p:nvSpPr>
        <p:spPr>
          <a:xfrm>
            <a:off x="2486891" y="4114798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chemeClr val="tx1"/>
                </a:solidFill>
                <a:latin typeface="Century Gothic"/>
                <a:cs typeface="Century Gothic"/>
              </a:rPr>
              <a:t>Review 1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23047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377732-DFE7-5B44-B4A1-9B359210E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377972"/>
              </p:ext>
            </p:extLst>
          </p:nvPr>
        </p:nvGraphicFramePr>
        <p:xfrm>
          <a:off x="0" y="1"/>
          <a:ext cx="12192000" cy="694761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75255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32404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8087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4475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122491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3104292"/>
                    </a:ext>
                  </a:extLst>
                </a:gridCol>
              </a:tblGrid>
              <a:tr h="1024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2D 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ArrayList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HashMap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439442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592263" algn="l"/>
                          <a:tab pos="1654175" algn="l"/>
                          <a:tab pos="1820863" algn="l"/>
                        </a:tabLst>
                      </a:pPr>
                      <a:r>
                        <a:rPr lang="en-US" sz="2400" b="1" dirty="0"/>
                        <a:t>Model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Sequence of letters or symbols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Fixed length elements in a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Grid / Matrix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Growable</a:t>
                      </a:r>
                      <a:r>
                        <a:rPr lang="en-US" sz="2400" dirty="0"/>
                        <a:t> list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Key/Value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277132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Type of element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Object/Object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6495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Access Elements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str.charAt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[r][c];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list.get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list.set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list.add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map.put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(key, value)</a:t>
                      </a:r>
                    </a:p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map.get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(key);</a:t>
                      </a:r>
                      <a:endParaRPr 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194500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Special notes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Immutable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Watch bounds!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Row, col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Just fantastic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Each key must be unique. Unordered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892909"/>
                  </a:ext>
                </a:extLst>
              </a:tr>
              <a:tr h="14958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Examples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”Hello world”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Histogram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ImageShop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pixels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Hangman words, entries in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namesurfer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NSDatabase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FPDatabase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21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33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377732-DFE7-5B44-B4A1-9B359210E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830642"/>
              </p:ext>
            </p:extLst>
          </p:nvPr>
        </p:nvGraphicFramePr>
        <p:xfrm>
          <a:off x="0" y="1"/>
          <a:ext cx="12192000" cy="694761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75255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32404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8087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4475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122491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3104292"/>
                    </a:ext>
                  </a:extLst>
                </a:gridCol>
              </a:tblGrid>
              <a:tr h="1024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2D 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ArrayList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HashMap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439442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592263" algn="l"/>
                          <a:tab pos="1654175" algn="l"/>
                          <a:tab pos="1820863" algn="l"/>
                        </a:tabLst>
                      </a:pPr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Model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Sequence of letters or symbols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Fixed length elements in a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Grid / Matrix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Growable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list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Key/Value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277132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Type of element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chars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Object/Object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6495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Access Elements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str.charAt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[r][c];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list.get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list.set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list.add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map.put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(key, value)</a:t>
                      </a:r>
                    </a:p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map.get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(key);</a:t>
                      </a:r>
                      <a:endParaRPr 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194500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Special notes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Immutable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Watch bounds!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Row, col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Just fantastic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Each key must be unique. Unordered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892909"/>
                  </a:ext>
                </a:extLst>
              </a:tr>
              <a:tr h="14958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Examples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”Hello world”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Histogram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ImageShop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pixels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Hangman words, entries in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namesurfer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NSDatabase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FPDatabase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21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694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377732-DFE7-5B44-B4A1-9B359210E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389278"/>
              </p:ext>
            </p:extLst>
          </p:nvPr>
        </p:nvGraphicFramePr>
        <p:xfrm>
          <a:off x="0" y="1"/>
          <a:ext cx="12192000" cy="694761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75255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32404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8087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4475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122491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3104292"/>
                    </a:ext>
                  </a:extLst>
                </a:gridCol>
              </a:tblGrid>
              <a:tr h="1024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2D 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ArrayList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HashMap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439442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592263" algn="l"/>
                          <a:tab pos="1654175" algn="l"/>
                          <a:tab pos="1820863" algn="l"/>
                        </a:tabLst>
                      </a:pPr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Model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Sequence of letters or symbols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Fixed length elements in a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Grid / Matrix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Growable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list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Key/Value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277132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Type of element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Object/Object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6495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Access Elements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str.charAt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  <a:endParaRPr lang="en-US" sz="17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];</a:t>
                      </a:r>
                      <a:endParaRPr lang="en-US" sz="17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[r][c];</a:t>
                      </a:r>
                      <a:endParaRPr lang="en-US" sz="17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list.get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algn="ctr"/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list.set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list.add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4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map.put</a:t>
                      </a:r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(key, value)</a:t>
                      </a:r>
                    </a:p>
                    <a:p>
                      <a:pPr algn="ctr"/>
                      <a:r>
                        <a:rPr lang="en-US" sz="12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map.get</a:t>
                      </a:r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(key);</a:t>
                      </a:r>
                      <a:endParaRPr lang="en-US" sz="12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194500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Special notes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Immutable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Watch bounds!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Row, col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Just fantastic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Each key must be unique. Unordered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892909"/>
                  </a:ext>
                </a:extLst>
              </a:tr>
              <a:tr h="14958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Examples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”Hello world”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Histogram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ImageShop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pixels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Hangman words, entries in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namesurfer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NSDatabase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FPDatabase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21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053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377732-DFE7-5B44-B4A1-9B359210E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192831"/>
              </p:ext>
            </p:extLst>
          </p:nvPr>
        </p:nvGraphicFramePr>
        <p:xfrm>
          <a:off x="0" y="1"/>
          <a:ext cx="12192000" cy="694761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75255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32404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8087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4475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122491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3104292"/>
                    </a:ext>
                  </a:extLst>
                </a:gridCol>
              </a:tblGrid>
              <a:tr h="1024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2D 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ArrayList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HashMap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439442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592263" algn="l"/>
                          <a:tab pos="1654175" algn="l"/>
                          <a:tab pos="1820863" algn="l"/>
                        </a:tabLst>
                      </a:pPr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Model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Sequence of letters or symbols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Fixed length elements in a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Grid / Matrix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Growable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list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Key/Value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277132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Type of element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Object/Object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6495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Access Elements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str.charAt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[r][c];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list.get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list.set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list.add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map.put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(key, value)</a:t>
                      </a:r>
                    </a:p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map.get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(key);</a:t>
                      </a:r>
                      <a:endParaRPr 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194500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Special notes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Immutable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Watch bounds!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Row, col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Just fantastic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Each key must be unique. Unordered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892909"/>
                  </a:ext>
                </a:extLst>
              </a:tr>
              <a:tr h="14958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Examples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”Hello world”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Histogram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ImageShop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pixels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Hangman words, entries in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namesurfer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NSDatabase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FPDatabase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21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594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377732-DFE7-5B44-B4A1-9B359210E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592153"/>
              </p:ext>
            </p:extLst>
          </p:nvPr>
        </p:nvGraphicFramePr>
        <p:xfrm>
          <a:off x="0" y="1"/>
          <a:ext cx="12192000" cy="694761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75255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32404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8087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4475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122491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3104292"/>
                    </a:ext>
                  </a:extLst>
                </a:gridCol>
              </a:tblGrid>
              <a:tr h="1024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2D 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ArrayList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HashMap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439442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592263" algn="l"/>
                          <a:tab pos="1654175" algn="l"/>
                          <a:tab pos="1820863" algn="l"/>
                        </a:tabLst>
                      </a:pPr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Model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Sequence of letters or symbols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Fixed length elements in a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Grid / Matrix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Growable</a:t>
                      </a: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list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Key/Value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277132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Type of element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Object/Object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6495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Access Elements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str.charAt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[r][c];</a:t>
                      </a:r>
                      <a:endParaRPr lang="en-US" sz="1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list.get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list.set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list.add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map.put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(key, value)</a:t>
                      </a:r>
                    </a:p>
                    <a:p>
                      <a:pPr algn="ctr"/>
                      <a:r>
                        <a:rPr lang="en-US" sz="12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map.get</a:t>
                      </a:r>
                      <a:r>
                        <a:rPr 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(key);</a:t>
                      </a:r>
                      <a:endParaRPr 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194500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Special notes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Immutable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Watch bounds!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Row, col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Just fantastic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Each key must be unique. Unordered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892909"/>
                  </a:ext>
                </a:extLst>
              </a:tr>
              <a:tr h="14958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Examples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”Hello world”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Histogram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ImageShop</a:t>
                      </a:r>
                      <a:r>
                        <a:rPr lang="en-US" sz="2400" dirty="0"/>
                        <a:t> pixels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Hangman words, entries in </a:t>
                      </a:r>
                      <a:r>
                        <a:rPr lang="en-US" sz="2400" dirty="0" err="1"/>
                        <a:t>namesurfer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NSDatabase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 err="1"/>
                        <a:t>FPDatabase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21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494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1128"/>
            <a:ext cx="10515600" cy="435133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[][] a = new 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[3][4];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290636"/>
              </p:ext>
            </p:extLst>
          </p:nvPr>
        </p:nvGraphicFramePr>
        <p:xfrm>
          <a:off x="2346960" y="1846529"/>
          <a:ext cx="1030224" cy="412597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3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744691"/>
              </p:ext>
            </p:extLst>
          </p:nvPr>
        </p:nvGraphicFramePr>
        <p:xfrm>
          <a:off x="2523744" y="2005024"/>
          <a:ext cx="7656576" cy="1004824"/>
        </p:xfrm>
        <a:graphic>
          <a:graphicData uri="http://schemas.openxmlformats.org/drawingml/2006/table">
            <a:tbl>
              <a:tblPr firstRow="1" bandRow="1">
                <a:effectLst/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algn="ctr"/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477701"/>
              </p:ext>
            </p:extLst>
          </p:nvPr>
        </p:nvGraphicFramePr>
        <p:xfrm>
          <a:off x="2523744" y="3377132"/>
          <a:ext cx="7656576" cy="1004824"/>
        </p:xfrm>
        <a:graphic>
          <a:graphicData uri="http://schemas.openxmlformats.org/drawingml/2006/table">
            <a:tbl>
              <a:tblPr firstRow="1" bandRow="1">
                <a:effectLst/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07103"/>
              </p:ext>
            </p:extLst>
          </p:nvPr>
        </p:nvGraphicFramePr>
        <p:xfrm>
          <a:off x="2523744" y="4744161"/>
          <a:ext cx="7656576" cy="1004824"/>
        </p:xfrm>
        <a:graphic>
          <a:graphicData uri="http://schemas.openxmlformats.org/drawingml/2006/table">
            <a:tbl>
              <a:tblPr firstRow="1" bandRow="1">
                <a:effectLst/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kstSylinder 9"/>
          <p:cNvSpPr txBox="1"/>
          <p:nvPr/>
        </p:nvSpPr>
        <p:spPr>
          <a:xfrm rot="16200000">
            <a:off x="429397" y="3538610"/>
            <a:ext cx="2571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dirty="0"/>
              <a:t>Outer </a:t>
            </a:r>
            <a:r>
              <a:rPr lang="nb-NO" sz="4000" dirty="0" err="1"/>
              <a:t>array</a:t>
            </a:r>
            <a:endParaRPr lang="nb-NO" sz="4000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DA2A1C7-7F56-B347-85D2-5754672DA77B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2D Arrays = Array of Arrays</a:t>
            </a:r>
          </a:p>
        </p:txBody>
      </p:sp>
    </p:spTree>
    <p:extLst>
      <p:ext uri="{BB962C8B-B14F-4D97-AF65-F5344CB8AC3E}">
        <p14:creationId xmlns:p14="http://schemas.microsoft.com/office/powerpoint/2010/main" val="198347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1128"/>
            <a:ext cx="10515600" cy="435133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x-none" dirty="0">
                <a:latin typeface="Consolas" charset="0"/>
              </a:rPr>
              <a:t>String </a:t>
            </a:r>
            <a:r>
              <a:rPr lang="en-US" altLang="x-none" dirty="0" err="1">
                <a:latin typeface="Consolas" charset="0"/>
              </a:rPr>
              <a:t>str</a:t>
            </a:r>
            <a:r>
              <a:rPr lang="en-US" altLang="x-none" dirty="0">
                <a:latin typeface="Consolas" charset="0"/>
              </a:rPr>
              <a:t> = “cs106a”;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DA2A1C7-7F56-B347-85D2-5754672DA77B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Strings under the hood are 1D Array of chars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73AD642-9C2C-CC41-BF75-7B07CC065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59194"/>
              </p:ext>
            </p:extLst>
          </p:nvPr>
        </p:nvGraphicFramePr>
        <p:xfrm>
          <a:off x="2170545" y="2867890"/>
          <a:ext cx="6987312" cy="1080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4552">
                  <a:extLst>
                    <a:ext uri="{9D8B030D-6E8A-4147-A177-3AD203B41FA5}">
                      <a16:colId xmlns:a16="http://schemas.microsoft.com/office/drawing/2014/main" val="3967096182"/>
                    </a:ext>
                  </a:extLst>
                </a:gridCol>
                <a:gridCol w="1164552">
                  <a:extLst>
                    <a:ext uri="{9D8B030D-6E8A-4147-A177-3AD203B41FA5}">
                      <a16:colId xmlns:a16="http://schemas.microsoft.com/office/drawing/2014/main" val="4280652814"/>
                    </a:ext>
                  </a:extLst>
                </a:gridCol>
                <a:gridCol w="1164552">
                  <a:extLst>
                    <a:ext uri="{9D8B030D-6E8A-4147-A177-3AD203B41FA5}">
                      <a16:colId xmlns:a16="http://schemas.microsoft.com/office/drawing/2014/main" val="403729602"/>
                    </a:ext>
                  </a:extLst>
                </a:gridCol>
                <a:gridCol w="1164552">
                  <a:extLst>
                    <a:ext uri="{9D8B030D-6E8A-4147-A177-3AD203B41FA5}">
                      <a16:colId xmlns:a16="http://schemas.microsoft.com/office/drawing/2014/main" val="3573478141"/>
                    </a:ext>
                  </a:extLst>
                </a:gridCol>
                <a:gridCol w="1164552">
                  <a:extLst>
                    <a:ext uri="{9D8B030D-6E8A-4147-A177-3AD203B41FA5}">
                      <a16:colId xmlns:a16="http://schemas.microsoft.com/office/drawing/2014/main" val="2821238087"/>
                    </a:ext>
                  </a:extLst>
                </a:gridCol>
                <a:gridCol w="1164552">
                  <a:extLst>
                    <a:ext uri="{9D8B030D-6E8A-4147-A177-3AD203B41FA5}">
                      <a16:colId xmlns:a16="http://schemas.microsoft.com/office/drawing/2014/main" val="192356580"/>
                    </a:ext>
                  </a:extLst>
                </a:gridCol>
              </a:tblGrid>
              <a:tr h="1080654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432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‘c’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432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‘s’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432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‘1’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432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‘0’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432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‘6’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rgbClr val="0432FF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‘a’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83812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0AF633C-9B20-8D4B-8571-4E298E31AFAB}"/>
              </a:ext>
            </a:extLst>
          </p:cNvPr>
          <p:cNvSpPr txBox="1"/>
          <p:nvPr/>
        </p:nvSpPr>
        <p:spPr>
          <a:xfrm>
            <a:off x="2563092" y="41979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D4188-DF07-6D45-B605-AF6350D92F96}"/>
              </a:ext>
            </a:extLst>
          </p:cNvPr>
          <p:cNvSpPr txBox="1"/>
          <p:nvPr/>
        </p:nvSpPr>
        <p:spPr>
          <a:xfrm>
            <a:off x="3713019" y="41979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0F768C-5D2D-824D-A824-F9D8398ED24A}"/>
              </a:ext>
            </a:extLst>
          </p:cNvPr>
          <p:cNvSpPr txBox="1"/>
          <p:nvPr/>
        </p:nvSpPr>
        <p:spPr>
          <a:xfrm>
            <a:off x="4904510" y="41979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3D64AD-FB58-1E40-991D-2E87705CC4B0}"/>
              </a:ext>
            </a:extLst>
          </p:cNvPr>
          <p:cNvSpPr txBox="1"/>
          <p:nvPr/>
        </p:nvSpPr>
        <p:spPr>
          <a:xfrm>
            <a:off x="6068292" y="41979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AA0525-0F21-344F-BCFC-85F2C22A3C31}"/>
              </a:ext>
            </a:extLst>
          </p:cNvPr>
          <p:cNvSpPr txBox="1"/>
          <p:nvPr/>
        </p:nvSpPr>
        <p:spPr>
          <a:xfrm>
            <a:off x="7218220" y="41979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A2330A-A9B2-FE41-941E-6749F7F3B4E4}"/>
              </a:ext>
            </a:extLst>
          </p:cNvPr>
          <p:cNvSpPr txBox="1"/>
          <p:nvPr/>
        </p:nvSpPr>
        <p:spPr>
          <a:xfrm>
            <a:off x="8451275" y="41979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43113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6739832" cy="2852737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latin typeface="Harrington" charset="0"/>
                <a:ea typeface="Harrington" charset="0"/>
                <a:cs typeface="Harrington" charset="0"/>
              </a:rPr>
              <a:t>Primitives, Objects, and Heap/Stack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17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935" y="3692525"/>
            <a:ext cx="1876529" cy="3028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1682" y="-227012"/>
            <a:ext cx="4821036" cy="3623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26043" cy="83182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0786" y="881743"/>
            <a:ext cx="4392385" cy="738664"/>
          </a:xfrm>
          <a:prstGeom prst="rect">
            <a:avLst/>
          </a:prstGeom>
          <a:solidFill>
            <a:srgbClr val="FFFFFF">
              <a:alpha val="5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Tracing</a:t>
            </a:r>
          </a:p>
        </p:txBody>
      </p:sp>
    </p:spTree>
    <p:extLst>
      <p:ext uri="{BB962C8B-B14F-4D97-AF65-F5344CB8AC3E}">
        <p14:creationId xmlns:p14="http://schemas.microsoft.com/office/powerpoint/2010/main" val="151123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2645"/>
          </a:xfrm>
        </p:spPr>
        <p:txBody>
          <a:bodyPr>
            <a:normAutofit/>
          </a:bodyPr>
          <a:lstStyle/>
          <a:p>
            <a:r>
              <a:rPr lang="en-US" sz="3600" b="1" dirty="0"/>
              <a:t>Primitives: </a:t>
            </a:r>
            <a:r>
              <a:rPr lang="en-US" sz="3600" dirty="0" err="1"/>
              <a:t>int</a:t>
            </a:r>
            <a:r>
              <a:rPr lang="en-US" sz="3600" dirty="0"/>
              <a:t>, double, </a:t>
            </a:r>
            <a:r>
              <a:rPr lang="en-US" sz="3600" dirty="0" err="1"/>
              <a:t>boolean</a:t>
            </a:r>
            <a:r>
              <a:rPr lang="en-US" sz="3600" dirty="0"/>
              <a:t>, char,</a:t>
            </a:r>
            <a:r>
              <a:rPr lang="mr-IN" sz="3600" dirty="0"/>
              <a:t>…</a:t>
            </a:r>
            <a:endParaRPr lang="en-US" sz="3600" dirty="0"/>
          </a:p>
          <a:p>
            <a:r>
              <a:rPr lang="en-US" sz="3600" b="1" dirty="0"/>
              <a:t>Objects</a:t>
            </a:r>
            <a:r>
              <a:rPr lang="en-US" sz="3600" dirty="0"/>
              <a:t>: </a:t>
            </a:r>
            <a:r>
              <a:rPr lang="en-US" sz="3600" dirty="0" err="1"/>
              <a:t>GRect</a:t>
            </a:r>
            <a:r>
              <a:rPr lang="en-US" sz="3600" dirty="0"/>
              <a:t>, </a:t>
            </a:r>
            <a:r>
              <a:rPr lang="en-US" sz="3600" dirty="0" err="1"/>
              <a:t>GOval</a:t>
            </a:r>
            <a:r>
              <a:rPr lang="en-US" sz="3600" dirty="0"/>
              <a:t>, </a:t>
            </a:r>
            <a:r>
              <a:rPr lang="en-US" sz="3600" dirty="0" err="1"/>
              <a:t>GLine</a:t>
            </a:r>
            <a:r>
              <a:rPr lang="en-US" sz="3600" dirty="0"/>
              <a:t>, </a:t>
            </a:r>
            <a:r>
              <a:rPr lang="en-US" sz="3600" dirty="0" err="1"/>
              <a:t>int</a:t>
            </a:r>
            <a:r>
              <a:rPr lang="en-US" sz="3600" dirty="0"/>
              <a:t>[], </a:t>
            </a:r>
            <a:r>
              <a:rPr lang="mr-IN" sz="3600" dirty="0"/>
              <a:t>…</a:t>
            </a:r>
            <a:r>
              <a:rPr lang="en-US" sz="3600" dirty="0"/>
              <a:t> (anything with </a:t>
            </a:r>
            <a:r>
              <a:rPr lang="en-US" sz="3600" b="1" dirty="0"/>
              <a:t>new</a:t>
            </a:r>
            <a:r>
              <a:rPr lang="en-US" sz="3600" dirty="0"/>
              <a:t>, and that you call methods on)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Primitives </a:t>
            </a:r>
            <a:r>
              <a:rPr lang="en-US" sz="5071" dirty="0">
                <a:latin typeface="Calibri"/>
                <a:cs typeface="Calibri"/>
              </a:rPr>
              <a:t>and Objects</a:t>
            </a:r>
          </a:p>
        </p:txBody>
      </p:sp>
    </p:spTree>
    <p:extLst>
      <p:ext uri="{BB962C8B-B14F-4D97-AF65-F5344CB8AC3E}">
        <p14:creationId xmlns:p14="http://schemas.microsoft.com/office/powerpoint/2010/main" val="62255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2645"/>
          </a:xfrm>
        </p:spPr>
        <p:txBody>
          <a:bodyPr>
            <a:normAutofit/>
          </a:bodyPr>
          <a:lstStyle/>
          <a:p>
            <a:r>
              <a:rPr lang="en-US" sz="3600" b="1" dirty="0"/>
              <a:t>When passing parameters, make a copy of whatever is on the stack.</a:t>
            </a:r>
            <a:endParaRPr lang="en-US" sz="3600" dirty="0"/>
          </a:p>
          <a:p>
            <a:r>
              <a:rPr lang="en-US" sz="3600" b="1" dirty="0"/>
              <a:t>Primitives:</a:t>
            </a:r>
            <a:r>
              <a:rPr lang="en-US" sz="3600" dirty="0"/>
              <a:t> the </a:t>
            </a:r>
            <a:r>
              <a:rPr lang="en-US" sz="3600" i="1" dirty="0"/>
              <a:t>actual value </a:t>
            </a:r>
            <a:r>
              <a:rPr lang="en-US" sz="3600" dirty="0"/>
              <a:t>is on the stack (pass by value)</a:t>
            </a:r>
          </a:p>
          <a:p>
            <a:r>
              <a:rPr lang="en-US" sz="3600" b="1" dirty="0"/>
              <a:t>Objects:</a:t>
            </a:r>
            <a:r>
              <a:rPr lang="en-US" sz="3600" dirty="0"/>
              <a:t> a </a:t>
            </a:r>
            <a:r>
              <a:rPr lang="en-US" sz="3600" i="1" dirty="0"/>
              <a:t>heap address</a:t>
            </a:r>
            <a:r>
              <a:rPr lang="en-US" sz="3600" dirty="0"/>
              <a:t> where the information lives is on the stack. (pass by reference)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Parameters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924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Announcements/Exam logistics</a:t>
            </a:r>
          </a:p>
          <a:p>
            <a:r>
              <a:rPr lang="en-US" sz="3600" dirty="0"/>
              <a:t>Tracing</a:t>
            </a:r>
          </a:p>
          <a:p>
            <a:r>
              <a:rPr lang="en-US" sz="3600" dirty="0"/>
              <a:t>1D Arrays</a:t>
            </a:r>
          </a:p>
          <a:p>
            <a:r>
              <a:rPr lang="en-US" sz="3600" dirty="0"/>
              <a:t>2D Arrays</a:t>
            </a:r>
          </a:p>
          <a:p>
            <a:r>
              <a:rPr lang="en-US" sz="3600" dirty="0" err="1"/>
              <a:t>ArrayList</a:t>
            </a:r>
            <a:endParaRPr lang="en-US" sz="3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F3331A-FDE5-4048-81BF-2853BB2F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C6E33F2-346B-3E43-9621-0A97732BC939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Plan for today</a:t>
            </a:r>
          </a:p>
        </p:txBody>
      </p:sp>
    </p:spTree>
    <p:extLst>
      <p:ext uri="{BB962C8B-B14F-4D97-AF65-F5344CB8AC3E}">
        <p14:creationId xmlns:p14="http://schemas.microsoft.com/office/powerpoint/2010/main" val="98999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20</a:t>
            </a:fld>
            <a:endParaRPr lang="en-US"/>
          </a:p>
        </p:txBody>
      </p:sp>
      <p:sp>
        <p:nvSpPr>
          <p:cNvPr id="10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x = 2;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addTwo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(x); 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x is still 2!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addTwo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y)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y += 2;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Parameters</a:t>
            </a:r>
            <a:r>
              <a:rPr lang="en-US" sz="5071">
                <a:latin typeface="Calibri"/>
                <a:cs typeface="Calibri"/>
              </a:rPr>
              <a:t>: Primitives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344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21</a:t>
            </a:fld>
            <a:endParaRPr lang="en-US"/>
          </a:p>
        </p:txBody>
      </p:sp>
      <p:sp>
        <p:nvSpPr>
          <p:cNvPr id="10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run() {</a:t>
            </a:r>
            <a:br>
              <a:rPr 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(0,0,50,50);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fillBlue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add(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 	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is blue!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fillBlue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rect.setFilled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rect.setColor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Color.BLUE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Parameters</a:t>
            </a:r>
            <a:r>
              <a:rPr lang="en-US" sz="5071">
                <a:latin typeface="Calibri"/>
                <a:cs typeface="Calibri"/>
              </a:rPr>
              <a:t>: Objects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95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2645"/>
          </a:xfrm>
        </p:spPr>
        <p:txBody>
          <a:bodyPr>
            <a:normAutofit/>
          </a:bodyPr>
          <a:lstStyle/>
          <a:p>
            <a:r>
              <a:rPr lang="en-US" sz="3600" b="1" dirty="0"/>
              <a:t>Approaching program traces</a:t>
            </a:r>
          </a:p>
          <a:p>
            <a:pPr lvl="1"/>
            <a:r>
              <a:rPr lang="en-US" sz="3200" dirty="0"/>
              <a:t>Local variables are </a:t>
            </a:r>
            <a:r>
              <a:rPr lang="en-US" sz="3200" i="1" dirty="0"/>
              <a:t>separate</a:t>
            </a:r>
            <a:r>
              <a:rPr lang="en-US" sz="3200" dirty="0"/>
              <a:t> across methods</a:t>
            </a:r>
          </a:p>
          <a:p>
            <a:pPr lvl="1"/>
            <a:r>
              <a:rPr lang="en-US" sz="3200" dirty="0"/>
              <a:t>Parameters are just assigned names by the order in which they’re passed</a:t>
            </a:r>
          </a:p>
          <a:p>
            <a:pPr lvl="1"/>
            <a:r>
              <a:rPr lang="en-US" sz="3200" dirty="0"/>
              <a:t>Write values above variable names as you go through the program (or draw stack frame boxes)</a:t>
            </a:r>
          </a:p>
          <a:p>
            <a:pPr lvl="1"/>
            <a:r>
              <a:rPr lang="en-US" sz="3200" dirty="0"/>
              <a:t>Pass-by-reference vs. pass-by-value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Program Traces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137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8779671" y="174883"/>
          <a:ext cx="3201987" cy="16824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7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12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2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79671" y="1857375"/>
            <a:ext cx="32019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Input to </a:t>
            </a:r>
            <a:r>
              <a:rPr lang="en-US" sz="2600" b="1" dirty="0"/>
              <a:t>mystery()</a:t>
            </a:r>
            <a:endParaRPr lang="en-US" sz="2600" dirty="0"/>
          </a:p>
          <a:p>
            <a:pPr algn="ctr"/>
            <a:r>
              <a:rPr lang="en-US" sz="2600" dirty="0"/>
              <a:t>What is </a:t>
            </a:r>
            <a:r>
              <a:rPr lang="en-US" sz="2600" b="1" dirty="0" err="1"/>
              <a:t>arr</a:t>
            </a:r>
            <a:r>
              <a:rPr lang="en-US" sz="2600" dirty="0"/>
              <a:t> after?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58375" y="5771575"/>
            <a:ext cx="2123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/>
              <a:t>Take 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899" y="484155"/>
            <a:ext cx="7449458" cy="580381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FFA121-8C13-A449-9302-77F9A9839F14}"/>
              </a:ext>
            </a:extLst>
          </p:cNvPr>
          <p:cNvCxnSpPr/>
          <p:nvPr/>
        </p:nvCxnSpPr>
        <p:spPr>
          <a:xfrm>
            <a:off x="5830645" y="3087445"/>
            <a:ext cx="0" cy="1398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671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8779671" y="174883"/>
          <a:ext cx="3201987" cy="168249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7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7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12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2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779671" y="1857375"/>
            <a:ext cx="32019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Input to </a:t>
            </a:r>
            <a:r>
              <a:rPr lang="en-US" sz="2600" b="1" dirty="0"/>
              <a:t>mystery()</a:t>
            </a:r>
            <a:endParaRPr lang="en-US" sz="2600" dirty="0"/>
          </a:p>
          <a:p>
            <a:pPr algn="ctr"/>
            <a:r>
              <a:rPr lang="en-US" sz="2600" dirty="0"/>
              <a:t>What is </a:t>
            </a:r>
            <a:r>
              <a:rPr lang="en-US" sz="2600" b="1" dirty="0" err="1"/>
              <a:t>arr</a:t>
            </a:r>
            <a:r>
              <a:rPr lang="en-US" sz="2600" dirty="0"/>
              <a:t> after?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58375" y="5771575"/>
            <a:ext cx="2123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/>
              <a:t>Take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013" y="393700"/>
            <a:ext cx="7721601" cy="60139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8B39F5-320B-3743-812A-E90529FBBB3B}"/>
              </a:ext>
            </a:extLst>
          </p:cNvPr>
          <p:cNvCxnSpPr/>
          <p:nvPr/>
        </p:nvCxnSpPr>
        <p:spPr>
          <a:xfrm>
            <a:off x="5895193" y="3065929"/>
            <a:ext cx="0" cy="1398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464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6739832" cy="2852737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latin typeface="Harrington" charset="0"/>
                <a:ea typeface="Harrington" charset="0"/>
                <a:cs typeface="Harrington" charset="0"/>
              </a:rPr>
              <a:t>Primitives, Objects, and Heap/Stack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25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935" y="3692525"/>
            <a:ext cx="1876529" cy="3028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1682" y="-227012"/>
            <a:ext cx="4821036" cy="3623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26043" cy="83182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0786" y="881743"/>
            <a:ext cx="4392385" cy="738664"/>
          </a:xfrm>
          <a:prstGeom prst="rect">
            <a:avLst/>
          </a:prstGeom>
          <a:solidFill>
            <a:srgbClr val="FFFFFF">
              <a:alpha val="5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2D Arrays</a:t>
            </a:r>
          </a:p>
        </p:txBody>
      </p:sp>
    </p:spTree>
    <p:extLst>
      <p:ext uri="{BB962C8B-B14F-4D97-AF65-F5344CB8AC3E}">
        <p14:creationId xmlns:p14="http://schemas.microsoft.com/office/powerpoint/2010/main" val="257736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9D09710-35A7-BC4E-9E7B-D921983A3E3A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Get Max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7B39E0-D040-744B-A2D9-FA921753AEEE}"/>
              </a:ext>
            </a:extLst>
          </p:cNvPr>
          <p:cNvSpPr/>
          <p:nvPr/>
        </p:nvSpPr>
        <p:spPr>
          <a:xfrm>
            <a:off x="1888756" y="1304697"/>
            <a:ext cx="7927170" cy="882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// return the maximum value in the matrix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private double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getMax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(double[][] matrix) {</a:t>
            </a:r>
            <a:endParaRPr lang="en-US" sz="2400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</p:txBody>
      </p:sp>
    </p:spTree>
    <p:extLst>
      <p:ext uri="{BB962C8B-B14F-4D97-AF65-F5344CB8AC3E}">
        <p14:creationId xmlns:p14="http://schemas.microsoft.com/office/powerpoint/2010/main" val="2085027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9D09710-35A7-BC4E-9E7B-D921983A3E3A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Get Max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7B39E0-D040-744B-A2D9-FA921753AEEE}"/>
              </a:ext>
            </a:extLst>
          </p:cNvPr>
          <p:cNvSpPr/>
          <p:nvPr/>
        </p:nvSpPr>
        <p:spPr>
          <a:xfrm>
            <a:off x="1888756" y="1304697"/>
            <a:ext cx="8848897" cy="50885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  <a:ea typeface="Times New Roman" panose="02020603050405020304" pitchFamily="18" charset="0"/>
                <a:cs typeface="New York"/>
              </a:rPr>
              <a:t>// return the maximum value in the matrix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private double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getMax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(double[][] matrix)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double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= matrix[0][0];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for(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int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r = 0; r &lt;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matrix.length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; r++)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for(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int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c = 0; c &lt; matrix[0].length;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c++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  if(matrix[r][c] &gt;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) {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   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= matrix[r][c];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  }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 }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}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return </a:t>
            </a:r>
            <a:r>
              <a:rPr lang="en-US" sz="2400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maxValue</a:t>
            </a: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;</a:t>
            </a:r>
          </a:p>
          <a:p>
            <a:pPr>
              <a:spcAft>
                <a:spcPts val="400"/>
              </a:spcAft>
            </a:pPr>
            <a:r>
              <a:rPr lang="en-US" sz="2400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}</a:t>
            </a:r>
            <a:endParaRPr lang="en-US" sz="2400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</p:txBody>
      </p:sp>
    </p:spTree>
    <p:extLst>
      <p:ext uri="{BB962C8B-B14F-4D97-AF65-F5344CB8AC3E}">
        <p14:creationId xmlns:p14="http://schemas.microsoft.com/office/powerpoint/2010/main" val="1657613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4D772-0B9E-8E4F-B722-C4E8A4E70BB3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154"/>
          <a:stretch/>
        </p:blipFill>
        <p:spPr bwMode="auto">
          <a:xfrm>
            <a:off x="-153524" y="1219200"/>
            <a:ext cx="1144498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9D09710-35A7-BC4E-9E7B-D921983A3E3A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Make ASCII 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16FC0-5989-514F-B61B-A2A48039D14B}"/>
              </a:ext>
            </a:extLst>
          </p:cNvPr>
          <p:cNvSpPr txBox="1"/>
          <p:nvPr/>
        </p:nvSpPr>
        <p:spPr>
          <a:xfrm rot="19208147">
            <a:off x="124693" y="1648692"/>
            <a:ext cx="14061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13D6C-589B-A24E-B0CA-19E50235B2BA}"/>
              </a:ext>
            </a:extLst>
          </p:cNvPr>
          <p:cNvSpPr txBox="1"/>
          <p:nvPr/>
        </p:nvSpPr>
        <p:spPr>
          <a:xfrm rot="18366635">
            <a:off x="4170221" y="2175161"/>
            <a:ext cx="15536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ASCII 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6AF624-2D43-224A-A18A-10241F451AA9}"/>
              </a:ext>
            </a:extLst>
          </p:cNvPr>
          <p:cNvSpPr/>
          <p:nvPr/>
        </p:nvSpPr>
        <p:spPr>
          <a:xfrm>
            <a:off x="8298873" y="2482381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 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double[][] brightness =    </a:t>
            </a:r>
          </a:p>
          <a:p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  </a:t>
            </a:r>
            <a:r>
              <a:rPr lang="en-US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img.getPixelBrightness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();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9D5E44-02F9-BA41-A46D-21788E1E8858}"/>
              </a:ext>
            </a:extLst>
          </p:cNvPr>
          <p:cNvSpPr/>
          <p:nvPr/>
        </p:nvSpPr>
        <p:spPr>
          <a:xfrm>
            <a:off x="734294" y="5107348"/>
            <a:ext cx="7162800" cy="13542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For each pixel chose one character to add to the corresponding row String. 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If brightness greater than 0.66, use</a:t>
            </a:r>
            <a:r>
              <a:rPr lang="en-US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’ ‘</a:t>
            </a:r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.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If the brightness is greater than 0.33, use </a:t>
            </a:r>
            <a:r>
              <a:rPr lang="en-US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‘1’</a:t>
            </a:r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.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Else, you should use the character </a:t>
            </a:r>
            <a:r>
              <a:rPr lang="en-US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'0'</a:t>
            </a:r>
            <a:r>
              <a:rPr lang="en-US" dirty="0">
                <a:latin typeface="Times" pitchFamily="2" charset="0"/>
                <a:ea typeface="Times New Roman" panose="02020603050405020304" pitchFamily="18" charset="0"/>
                <a:cs typeface="New York"/>
              </a:rPr>
              <a:t>.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7B39E0-D040-744B-A2D9-FA921753AEEE}"/>
              </a:ext>
            </a:extLst>
          </p:cNvPr>
          <p:cNvSpPr/>
          <p:nvPr/>
        </p:nvSpPr>
        <p:spPr>
          <a:xfrm>
            <a:off x="3052538" y="958334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400"/>
              </a:spcAft>
            </a:pP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private String[] </a:t>
            </a:r>
            <a:r>
              <a:rPr lang="en-US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makeAscii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(</a:t>
            </a:r>
            <a:r>
              <a:rPr lang="en-US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GImage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 </a:t>
            </a:r>
            <a:r>
              <a:rPr lang="en-US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img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) {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D1CC1-5C4D-9D4F-8A2B-CA6DCC73559E}"/>
              </a:ext>
            </a:extLst>
          </p:cNvPr>
          <p:cNvSpPr txBox="1"/>
          <p:nvPr/>
        </p:nvSpPr>
        <p:spPr>
          <a:xfrm>
            <a:off x="8506689" y="1884219"/>
            <a:ext cx="25502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Helper method</a:t>
            </a:r>
          </a:p>
        </p:txBody>
      </p:sp>
    </p:spTree>
    <p:extLst>
      <p:ext uri="{BB962C8B-B14F-4D97-AF65-F5344CB8AC3E}">
        <p14:creationId xmlns:p14="http://schemas.microsoft.com/office/powerpoint/2010/main" val="1336487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94441A-DF83-C043-B9FA-B5A501D6CA84}"/>
              </a:ext>
            </a:extLst>
          </p:cNvPr>
          <p:cNvSpPr/>
          <p:nvPr/>
        </p:nvSpPr>
        <p:spPr>
          <a:xfrm>
            <a:off x="983673" y="861858"/>
            <a:ext cx="773083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 String[]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makeAscii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double[][] brightness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img.getPixelBrightness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String[] lines = new String[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brightness.length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 = 0; r &lt;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r++)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String line = "";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 = 0; c &lt; brightness[0].length;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double v = brightness[r][c];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if(v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 ‘;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if 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'1’;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'0’;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lines[r] = line;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lines;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4557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Announcements/Exam logistics</a:t>
            </a:r>
          </a:p>
          <a:p>
            <a:r>
              <a:rPr lang="en-US" sz="3600" dirty="0" err="1"/>
              <a:t>HashMaps</a:t>
            </a:r>
            <a:endParaRPr lang="en-US" sz="3600" dirty="0"/>
          </a:p>
          <a:p>
            <a:r>
              <a:rPr lang="en-US" sz="3600" dirty="0"/>
              <a:t>Classes</a:t>
            </a:r>
          </a:p>
          <a:p>
            <a:r>
              <a:rPr lang="en-US" sz="3600" dirty="0"/>
              <a:t>Interactors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F3331A-FDE5-4048-81BF-2853BB2F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C6E33F2-346B-3E43-9621-0A97732BC939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Plan for tomorrow</a:t>
            </a:r>
          </a:p>
        </p:txBody>
      </p:sp>
    </p:spTree>
    <p:extLst>
      <p:ext uri="{BB962C8B-B14F-4D97-AF65-F5344CB8AC3E}">
        <p14:creationId xmlns:p14="http://schemas.microsoft.com/office/powerpoint/2010/main" val="3867868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94441A-DF83-C043-B9FA-B5A501D6CA84}"/>
              </a:ext>
            </a:extLst>
          </p:cNvPr>
          <p:cNvSpPr/>
          <p:nvPr/>
        </p:nvSpPr>
        <p:spPr>
          <a:xfrm>
            <a:off x="983673" y="861858"/>
            <a:ext cx="773083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String[]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makeAscii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double[][] brightness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img.getPixelBrightness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String[] lines = new String[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brightness.length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 = 0; r &lt;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r++)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String line = "";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 = 0; c &lt; brightness[0].length;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double v = brightness[r][c];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if(v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 ‘;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if 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'1’;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'0’;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lines[r] = line;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lines;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1495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94441A-DF83-C043-B9FA-B5A501D6CA84}"/>
              </a:ext>
            </a:extLst>
          </p:cNvPr>
          <p:cNvSpPr/>
          <p:nvPr/>
        </p:nvSpPr>
        <p:spPr>
          <a:xfrm>
            <a:off x="983673" y="861858"/>
            <a:ext cx="773083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 String[]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makeAscii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double[][] brightness =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img.getPixelBrightness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String[] lines = new String[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brightness.length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 = 0; r &lt;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r++)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String line = "";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 = 0; c &lt; brightness[0].length;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double v = brightness[r][c];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if(v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 ‘;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if 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'1’;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'0’;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lines[r] = line;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lines;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8661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94441A-DF83-C043-B9FA-B5A501D6CA84}"/>
              </a:ext>
            </a:extLst>
          </p:cNvPr>
          <p:cNvSpPr/>
          <p:nvPr/>
        </p:nvSpPr>
        <p:spPr>
          <a:xfrm>
            <a:off x="983673" y="861858"/>
            <a:ext cx="773083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 String[]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makeAscii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double[][] brightness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img.getPixelBrightness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String[] lines = new String[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brightness.length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 = 0; r &lt;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lines.length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r++)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String line = "";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 = 0; c &lt; brightness[0].length;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double v = brightness[r][c];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if(v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 ‘;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if 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'1’;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'0’;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lines[r] = line;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lines;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921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94441A-DF83-C043-B9FA-B5A501D6CA84}"/>
              </a:ext>
            </a:extLst>
          </p:cNvPr>
          <p:cNvSpPr/>
          <p:nvPr/>
        </p:nvSpPr>
        <p:spPr>
          <a:xfrm>
            <a:off x="983673" y="861858"/>
            <a:ext cx="773083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 String[]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makeAscii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double[][] brightness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img.getPixelBrightness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String[] lines = new String[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brightness.length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 = 0; r &lt;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r++)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String line = "";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 = 0; c &lt; brightness[0].length;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double v = brightness[r][c];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if(v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 ‘;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if 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'1’;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 else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line += '0’;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lines[r] = line;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lines;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8136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94441A-DF83-C043-B9FA-B5A501D6CA84}"/>
              </a:ext>
            </a:extLst>
          </p:cNvPr>
          <p:cNvSpPr/>
          <p:nvPr/>
        </p:nvSpPr>
        <p:spPr>
          <a:xfrm>
            <a:off x="983673" y="861858"/>
            <a:ext cx="773083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 String[]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makeAscii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double[][] brightness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img.getPixelBrightness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String[] lines = new String[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brightness.length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 = 0; r &lt;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lines.length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 r++)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String line = "";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for(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 = 0; c &lt; brightness[0].length;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c++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double v = brightness[r][c];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line += ' ‘;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} else if (v &gt; 0.66)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line += '1’;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} else {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line += '0’;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	lines[r] = line;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lines;</a:t>
            </a:r>
          </a:p>
          <a:p>
            <a:pPr>
              <a:tabLst>
                <a:tab pos="395288" algn="l"/>
                <a:tab pos="790575" algn="l"/>
                <a:tab pos="1131888" algn="l"/>
                <a:tab pos="1474788" algn="l"/>
              </a:tabLs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0620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6739832" cy="2852737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latin typeface="Harrington" charset="0"/>
                <a:ea typeface="Harrington" charset="0"/>
                <a:cs typeface="Harrington" charset="0"/>
              </a:rPr>
              <a:t>Primitives, Objects, and Heap/Stack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527CD-8F6D-354D-9AFB-744F60F42DEC}" type="slidenum">
              <a:rPr lang="en-US" smtClean="0"/>
              <a:t>35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935" y="3692525"/>
            <a:ext cx="1876529" cy="3028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1682" y="-227012"/>
            <a:ext cx="4821036" cy="3623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26043" cy="83182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0786" y="881743"/>
            <a:ext cx="4392385" cy="738664"/>
          </a:xfrm>
          <a:prstGeom prst="rect">
            <a:avLst/>
          </a:prstGeom>
          <a:solidFill>
            <a:srgbClr val="FFFFFF">
              <a:alpha val="5607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200" dirty="0"/>
              <a:t>Array List</a:t>
            </a:r>
          </a:p>
        </p:txBody>
      </p:sp>
    </p:spTree>
    <p:extLst>
      <p:ext uri="{BB962C8B-B14F-4D97-AF65-F5344CB8AC3E}">
        <p14:creationId xmlns:p14="http://schemas.microsoft.com/office/powerpoint/2010/main" val="32881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 err="1"/>
              <a:t>ArrayList</a:t>
            </a:r>
            <a:r>
              <a:rPr lang="en-US" dirty="0"/>
              <a:t> is a flexible-length list of a single type of thing.</a:t>
            </a:r>
          </a:p>
          <a:p>
            <a:r>
              <a:rPr lang="en-US" dirty="0"/>
              <a:t>An </a:t>
            </a:r>
            <a:r>
              <a:rPr lang="en-US" dirty="0" err="1"/>
              <a:t>ArrayList</a:t>
            </a:r>
            <a:r>
              <a:rPr lang="en-US" dirty="0"/>
              <a:t> can only store </a:t>
            </a:r>
            <a:r>
              <a:rPr lang="en-US" b="1" dirty="0"/>
              <a:t>objects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primitives use e.g. </a:t>
            </a:r>
            <a:r>
              <a:rPr lang="en-US" b="1" dirty="0" err="1"/>
              <a:t>ArrayList</a:t>
            </a:r>
            <a:r>
              <a:rPr lang="en-US" b="1" dirty="0"/>
              <a:t>&lt;Integer&gt;</a:t>
            </a:r>
            <a:r>
              <a:rPr lang="en-US" dirty="0"/>
              <a:t> instead of </a:t>
            </a:r>
            <a:r>
              <a:rPr lang="en-US" dirty="0" err="1"/>
              <a:t>ArrayList</a:t>
            </a:r>
            <a:r>
              <a:rPr lang="en-US" dirty="0"/>
              <a:t>&lt;</a:t>
            </a:r>
            <a:r>
              <a:rPr lang="en-US" dirty="0" err="1"/>
              <a:t>int</a:t>
            </a:r>
            <a:r>
              <a:rPr lang="en-US" dirty="0"/>
              <a:t>&gt;. (</a:t>
            </a:r>
            <a:r>
              <a:rPr lang="en-US" b="1" dirty="0"/>
              <a:t>Integer</a:t>
            </a:r>
            <a:r>
              <a:rPr lang="en-US" dirty="0"/>
              <a:t> is a wrapper class for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Other wrapper classes: </a:t>
            </a:r>
            <a:r>
              <a:rPr lang="en-US" b="1" dirty="0"/>
              <a:t>Double</a:t>
            </a:r>
            <a:r>
              <a:rPr lang="en-US" dirty="0"/>
              <a:t> instead of double, </a:t>
            </a:r>
            <a:r>
              <a:rPr lang="en-US" b="1" dirty="0"/>
              <a:t>Character</a:t>
            </a:r>
            <a:r>
              <a:rPr lang="en-US" dirty="0"/>
              <a:t> instead of char, </a:t>
            </a:r>
            <a:r>
              <a:rPr lang="en-US" b="1" dirty="0"/>
              <a:t>Boolean</a:t>
            </a:r>
            <a:r>
              <a:rPr lang="en-US" dirty="0"/>
              <a:t> instead of </a:t>
            </a:r>
            <a:r>
              <a:rPr lang="en-US" dirty="0" err="1"/>
              <a:t>boolean</a:t>
            </a:r>
            <a:r>
              <a:rPr lang="en-US" dirty="0"/>
              <a:t>.</a:t>
            </a:r>
          </a:p>
          <a:p>
            <a:r>
              <a:rPr lang="en-US" dirty="0"/>
              <a:t>An </a:t>
            </a:r>
            <a:r>
              <a:rPr lang="en-US" dirty="0" err="1"/>
              <a:t>ArrayList</a:t>
            </a:r>
            <a:r>
              <a:rPr lang="en-US" dirty="0"/>
              <a:t> has a variety of methods you can use like </a:t>
            </a:r>
            <a:r>
              <a:rPr lang="en-US" i="1" dirty="0"/>
              <a:t>.contains, .get, .add, .remove, .size</a:t>
            </a:r>
            <a:r>
              <a:rPr lang="en-US" dirty="0"/>
              <a:t>, etc.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6CA575-5EA6-7E4D-85B7-23A7B666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C9FD25D-4D7D-5C40-8D0E-640682A872C9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ArrayList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777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  <a:p>
            <a:pPr lvl="1"/>
            <a:r>
              <a:rPr lang="en-US" dirty="0"/>
              <a:t>Fixed size</a:t>
            </a:r>
          </a:p>
          <a:p>
            <a:pPr lvl="1"/>
            <a:r>
              <a:rPr lang="en-US" dirty="0"/>
              <a:t>Efficient (not a concern in this class)</a:t>
            </a:r>
          </a:p>
          <a:p>
            <a:pPr lvl="1"/>
            <a:r>
              <a:rPr lang="en-US" dirty="0"/>
              <a:t>No methods, can only use </a:t>
            </a:r>
            <a:r>
              <a:rPr lang="en-US" dirty="0" err="1"/>
              <a:t>myArray.length</a:t>
            </a:r>
            <a:r>
              <a:rPr lang="en-US" dirty="0"/>
              <a:t> (no parentheses!)</a:t>
            </a:r>
          </a:p>
          <a:p>
            <a:pPr lvl="1"/>
            <a:r>
              <a:rPr lang="en-US" dirty="0"/>
              <a:t>Can store any object or primitive</a:t>
            </a:r>
          </a:p>
          <a:p>
            <a:r>
              <a:rPr lang="en-US" dirty="0" err="1"/>
              <a:t>ArrayList</a:t>
            </a:r>
            <a:endParaRPr lang="en-US" dirty="0"/>
          </a:p>
          <a:p>
            <a:pPr lvl="1"/>
            <a:r>
              <a:rPr lang="en-US" dirty="0"/>
              <a:t>Expandable</a:t>
            </a:r>
          </a:p>
          <a:p>
            <a:pPr lvl="1"/>
            <a:r>
              <a:rPr lang="en-US" dirty="0"/>
              <a:t>Less efficient than Array (not a concern in this class)</a:t>
            </a:r>
          </a:p>
          <a:p>
            <a:pPr lvl="1"/>
            <a:r>
              <a:rPr lang="en-US" dirty="0"/>
              <a:t>Convenient methods like .add(), .remove(), .contains()</a:t>
            </a:r>
          </a:p>
          <a:p>
            <a:pPr lvl="1"/>
            <a:r>
              <a:rPr lang="en-US" dirty="0"/>
              <a:t>Cannot store primitives, so use their wrapper classes instead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48CD15-F05B-E74B-8BC5-701A2344D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E3EEEC6-3DC7-2E4E-97AB-C8492A374DAC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Array vs </a:t>
            </a:r>
            <a:r>
              <a:rPr lang="en-US" sz="5071" dirty="0" err="1">
                <a:latin typeface="Calibri"/>
                <a:cs typeface="Calibri"/>
              </a:rPr>
              <a:t>ArrayList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613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private void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deleteDuplicates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&lt;String&gt; list)</a:t>
            </a:r>
          </a:p>
          <a:p>
            <a:endParaRPr lang="en-US" sz="1800" dirty="0"/>
          </a:p>
          <a:p>
            <a:r>
              <a:rPr lang="en-US" dirty="0"/>
              <a:t>Guaranteed that list is in sorted order</a:t>
            </a:r>
          </a:p>
          <a:p>
            <a:r>
              <a:rPr lang="en-US" dirty="0"/>
              <a:t>{"be", "be", "is", "not", "or”, "or”, "or", "question", "that", "the", "to"} becomes {“be”, “is”, “not”, “or”, “question”, “that”, “the”, “to”}</a:t>
            </a:r>
          </a:p>
          <a:p>
            <a:endParaRPr lang="en-US" dirty="0"/>
          </a:p>
          <a:p>
            <a:r>
              <a:rPr lang="en-US" dirty="0"/>
              <a:t>Solution strategy:</a:t>
            </a:r>
          </a:p>
          <a:p>
            <a:pPr lvl="1"/>
            <a:r>
              <a:rPr lang="en-US" dirty="0"/>
              <a:t>Loop through </a:t>
            </a:r>
            <a:r>
              <a:rPr lang="en-US" dirty="0" err="1"/>
              <a:t>ArrayList</a:t>
            </a:r>
            <a:endParaRPr lang="en-US" dirty="0"/>
          </a:p>
          <a:p>
            <a:pPr lvl="1"/>
            <a:r>
              <a:rPr lang="en-US" dirty="0"/>
              <a:t>Compare pairs of elements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element.equals</a:t>
            </a:r>
            <a:r>
              <a:rPr lang="en-US" dirty="0"/>
              <a:t>(</a:t>
            </a:r>
            <a:r>
              <a:rPr lang="en-US" dirty="0" err="1"/>
              <a:t>nextElement</a:t>
            </a:r>
            <a:r>
              <a:rPr lang="en-US" dirty="0"/>
              <a:t>), remove element from the list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F7B830-E2C5-404C-ADA6-AC6C605D7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E7FEE15-F3A4-9B47-A840-5D211318A9A3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9735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{"be", "be", "is", "not", "or”, "or”,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359237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356764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C059BB-DB39-CD41-B9F4-7247A0922EA7}"/>
              </a:ext>
            </a:extLst>
          </p:cNvPr>
          <p:cNvSpPr txBox="1"/>
          <p:nvPr/>
        </p:nvSpPr>
        <p:spPr>
          <a:xfrm>
            <a:off x="10390910" y="886691"/>
            <a:ext cx="5757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AF909A04-38D2-9D45-A7AB-FE5C9E96449C}"/>
              </a:ext>
            </a:extLst>
          </p:cNvPr>
          <p:cNvSpPr/>
          <p:nvPr/>
        </p:nvSpPr>
        <p:spPr>
          <a:xfrm rot="10967018">
            <a:off x="1884219" y="2105890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3FFFED-3AEC-EA48-B0B1-EEF28A6A0152}"/>
              </a:ext>
            </a:extLst>
          </p:cNvPr>
          <p:cNvSpPr txBox="1"/>
          <p:nvPr/>
        </p:nvSpPr>
        <p:spPr>
          <a:xfrm>
            <a:off x="1648691" y="293716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1AF00933-DC77-E34D-9C37-2222FC39BD80}"/>
              </a:ext>
            </a:extLst>
          </p:cNvPr>
          <p:cNvSpPr/>
          <p:nvPr/>
        </p:nvSpPr>
        <p:spPr>
          <a:xfrm rot="9819646">
            <a:off x="2770910" y="2133599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F29F1-4317-8C4F-BD73-1691A82F9A4F}"/>
              </a:ext>
            </a:extLst>
          </p:cNvPr>
          <p:cNvSpPr txBox="1"/>
          <p:nvPr/>
        </p:nvSpPr>
        <p:spPr>
          <a:xfrm>
            <a:off x="2881745" y="293716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81154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3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552492-57EA-7A43-A0C3-7929905F16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952"/>
            <a:ext cx="12192000" cy="65220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F4CE74-BE5C-B84D-8316-6C294AE5E57C}"/>
              </a:ext>
            </a:extLst>
          </p:cNvPr>
          <p:cNvSpPr/>
          <p:nvPr/>
        </p:nvSpPr>
        <p:spPr>
          <a:xfrm>
            <a:off x="220717" y="1925782"/>
            <a:ext cx="1183273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F47EE4-F969-BE47-A182-263CDBAE9E20}"/>
              </a:ext>
            </a:extLst>
          </p:cNvPr>
          <p:cNvSpPr/>
          <p:nvPr/>
        </p:nvSpPr>
        <p:spPr>
          <a:xfrm>
            <a:off x="162910" y="4306375"/>
            <a:ext cx="1183273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8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dirty="0">
                <a:solidFill>
                  <a:srgbClr val="FF0000"/>
                </a:solidFill>
              </a:rPr>
              <a:t>"be"</a:t>
            </a:r>
            <a:r>
              <a:rPr lang="en-US" sz="2600" dirty="0"/>
              <a:t>, </a:t>
            </a:r>
            <a:r>
              <a:rPr lang="en-US" sz="2600" b="1" dirty="0">
                <a:solidFill>
                  <a:srgbClr val="00B050"/>
                </a:solidFill>
              </a:rPr>
              <a:t>"be"</a:t>
            </a:r>
            <a:r>
              <a:rPr lang="en-US" sz="2600" dirty="0"/>
              <a:t>, "is", "not", "or”, "or”,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359237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356764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C059BB-DB39-CD41-B9F4-7247A0922EA7}"/>
              </a:ext>
            </a:extLst>
          </p:cNvPr>
          <p:cNvSpPr txBox="1"/>
          <p:nvPr/>
        </p:nvSpPr>
        <p:spPr>
          <a:xfrm>
            <a:off x="10390910" y="886691"/>
            <a:ext cx="5757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AF909A04-38D2-9D45-A7AB-FE5C9E96449C}"/>
              </a:ext>
            </a:extLst>
          </p:cNvPr>
          <p:cNvSpPr/>
          <p:nvPr/>
        </p:nvSpPr>
        <p:spPr>
          <a:xfrm rot="10967018">
            <a:off x="1884219" y="2105890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3FFFED-3AEC-EA48-B0B1-EEF28A6A0152}"/>
              </a:ext>
            </a:extLst>
          </p:cNvPr>
          <p:cNvSpPr txBox="1"/>
          <p:nvPr/>
        </p:nvSpPr>
        <p:spPr>
          <a:xfrm>
            <a:off x="1648691" y="293716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1AF00933-DC77-E34D-9C37-2222FC39BD80}"/>
              </a:ext>
            </a:extLst>
          </p:cNvPr>
          <p:cNvSpPr/>
          <p:nvPr/>
        </p:nvSpPr>
        <p:spPr>
          <a:xfrm rot="9819646">
            <a:off x="2770910" y="2133599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F29F1-4317-8C4F-BD73-1691A82F9A4F}"/>
              </a:ext>
            </a:extLst>
          </p:cNvPr>
          <p:cNvSpPr txBox="1"/>
          <p:nvPr/>
        </p:nvSpPr>
        <p:spPr>
          <a:xfrm>
            <a:off x="2881745" y="293716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202491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dirty="0">
                <a:solidFill>
                  <a:srgbClr val="FF0000"/>
                </a:solidFill>
              </a:rPr>
              <a:t>"be"</a:t>
            </a:r>
            <a:r>
              <a:rPr lang="en-US" sz="2600" dirty="0"/>
              <a:t>, </a:t>
            </a:r>
            <a:r>
              <a:rPr lang="en-US" sz="2600" b="1" dirty="0">
                <a:solidFill>
                  <a:srgbClr val="00B050"/>
                </a:solidFill>
              </a:rPr>
              <a:t>"be"</a:t>
            </a:r>
            <a:r>
              <a:rPr lang="en-US" sz="2600" dirty="0"/>
              <a:t>, "is", "not", "or”, "or”,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359237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356764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C059BB-DB39-CD41-B9F4-7247A0922EA7}"/>
              </a:ext>
            </a:extLst>
          </p:cNvPr>
          <p:cNvSpPr txBox="1"/>
          <p:nvPr/>
        </p:nvSpPr>
        <p:spPr>
          <a:xfrm>
            <a:off x="10390910" y="886691"/>
            <a:ext cx="5757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60718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>
                <a:solidFill>
                  <a:srgbClr val="00B050"/>
                </a:solidFill>
              </a:rPr>
              <a:t>"be"</a:t>
            </a:r>
            <a:r>
              <a:rPr lang="en-US" sz="2600" dirty="0"/>
              <a:t>, "is", "not", "or”, "or”,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761018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980219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90924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>
                <a:solidFill>
                  <a:srgbClr val="00B050"/>
                </a:solidFill>
              </a:rPr>
              <a:t>"be"</a:t>
            </a:r>
            <a:r>
              <a:rPr lang="en-US" sz="2600" dirty="0"/>
              <a:t>, "is", "not", "or”, "or”,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761018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980219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7584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>
                <a:solidFill>
                  <a:srgbClr val="00B050"/>
                </a:solidFill>
              </a:rPr>
              <a:t>"be"</a:t>
            </a:r>
            <a:r>
              <a:rPr lang="en-US" sz="2600" dirty="0"/>
              <a:t>, "is", "not", "or”, "or”,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761018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980219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8984881A-2691-9C4A-B98B-EC630950A0AA}"/>
              </a:ext>
            </a:extLst>
          </p:cNvPr>
          <p:cNvSpPr/>
          <p:nvPr/>
        </p:nvSpPr>
        <p:spPr>
          <a:xfrm rot="10967018">
            <a:off x="2660074" y="2064327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3D51FF-8F64-BE4F-A76A-48EA70D100EB}"/>
              </a:ext>
            </a:extLst>
          </p:cNvPr>
          <p:cNvSpPr txBox="1"/>
          <p:nvPr/>
        </p:nvSpPr>
        <p:spPr>
          <a:xfrm>
            <a:off x="2424546" y="28956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E248C8AF-805B-F343-AF76-5F8FB781C587}"/>
              </a:ext>
            </a:extLst>
          </p:cNvPr>
          <p:cNvSpPr/>
          <p:nvPr/>
        </p:nvSpPr>
        <p:spPr>
          <a:xfrm rot="9819646">
            <a:off x="3546765" y="2092036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1EB58A-BAE3-034F-92AF-CF7E2C9C67C0}"/>
              </a:ext>
            </a:extLst>
          </p:cNvPr>
          <p:cNvSpPr txBox="1"/>
          <p:nvPr/>
        </p:nvSpPr>
        <p:spPr>
          <a:xfrm>
            <a:off x="3657600" y="28956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007797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8787-57E9-9F4D-97BA-7B722E54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4987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Sometime later…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3C35E-34A2-4E42-90B2-86E2A6CC7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995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/>
              <a:t>"be"</a:t>
            </a:r>
            <a:r>
              <a:rPr lang="en-US" sz="2600" dirty="0"/>
              <a:t>, "is", "not", "or”, "or”,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761018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980219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8984881A-2691-9C4A-B98B-EC630950A0AA}"/>
              </a:ext>
            </a:extLst>
          </p:cNvPr>
          <p:cNvSpPr/>
          <p:nvPr/>
        </p:nvSpPr>
        <p:spPr>
          <a:xfrm rot="10967018">
            <a:off x="4184074" y="1925781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3D51FF-8F64-BE4F-A76A-48EA70D100EB}"/>
              </a:ext>
            </a:extLst>
          </p:cNvPr>
          <p:cNvSpPr txBox="1"/>
          <p:nvPr/>
        </p:nvSpPr>
        <p:spPr>
          <a:xfrm>
            <a:off x="3948546" y="275705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E248C8AF-805B-F343-AF76-5F8FB781C587}"/>
              </a:ext>
            </a:extLst>
          </p:cNvPr>
          <p:cNvSpPr/>
          <p:nvPr/>
        </p:nvSpPr>
        <p:spPr>
          <a:xfrm rot="9819646">
            <a:off x="5070765" y="1953490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1EB58A-BAE3-034F-92AF-CF7E2C9C67C0}"/>
              </a:ext>
            </a:extLst>
          </p:cNvPr>
          <p:cNvSpPr txBox="1"/>
          <p:nvPr/>
        </p:nvSpPr>
        <p:spPr>
          <a:xfrm>
            <a:off x="5181600" y="275705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00114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21" grpId="0" animBg="1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/>
              <a:t>"be"</a:t>
            </a:r>
            <a:r>
              <a:rPr lang="en-US" sz="2600" dirty="0"/>
              <a:t>, "is", "not", </a:t>
            </a:r>
            <a:r>
              <a:rPr lang="en-US" sz="2600" dirty="0">
                <a:solidFill>
                  <a:srgbClr val="FF0000"/>
                </a:solidFill>
              </a:rPr>
              <a:t>"or”</a:t>
            </a:r>
            <a:r>
              <a:rPr lang="en-US" sz="2600" dirty="0"/>
              <a:t>, </a:t>
            </a:r>
            <a:r>
              <a:rPr lang="en-US" sz="2600" b="1" dirty="0">
                <a:solidFill>
                  <a:srgbClr val="00B050"/>
                </a:solidFill>
              </a:rPr>
              <a:t>"or”</a:t>
            </a:r>
            <a:r>
              <a:rPr lang="en-US" sz="2600" dirty="0"/>
              <a:t>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761018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980219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8984881A-2691-9C4A-B98B-EC630950A0AA}"/>
              </a:ext>
            </a:extLst>
          </p:cNvPr>
          <p:cNvSpPr/>
          <p:nvPr/>
        </p:nvSpPr>
        <p:spPr>
          <a:xfrm rot="10967018">
            <a:off x="4184074" y="1925781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3D51FF-8F64-BE4F-A76A-48EA70D100EB}"/>
              </a:ext>
            </a:extLst>
          </p:cNvPr>
          <p:cNvSpPr txBox="1"/>
          <p:nvPr/>
        </p:nvSpPr>
        <p:spPr>
          <a:xfrm>
            <a:off x="3948546" y="275705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E248C8AF-805B-F343-AF76-5F8FB781C587}"/>
              </a:ext>
            </a:extLst>
          </p:cNvPr>
          <p:cNvSpPr/>
          <p:nvPr/>
        </p:nvSpPr>
        <p:spPr>
          <a:xfrm rot="9819646">
            <a:off x="5070765" y="1953490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1EB58A-BAE3-034F-92AF-CF7E2C9C67C0}"/>
              </a:ext>
            </a:extLst>
          </p:cNvPr>
          <p:cNvSpPr txBox="1"/>
          <p:nvPr/>
        </p:nvSpPr>
        <p:spPr>
          <a:xfrm>
            <a:off x="5181600" y="275705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708055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/>
              <a:t>"be"</a:t>
            </a:r>
            <a:r>
              <a:rPr lang="en-US" sz="2600" dirty="0"/>
              <a:t>, "is", "not", </a:t>
            </a:r>
            <a:r>
              <a:rPr lang="en-US" sz="2600" dirty="0">
                <a:solidFill>
                  <a:srgbClr val="FF0000"/>
                </a:solidFill>
              </a:rPr>
              <a:t>"or”</a:t>
            </a:r>
            <a:r>
              <a:rPr lang="en-US" sz="2600" dirty="0"/>
              <a:t>, </a:t>
            </a:r>
            <a:r>
              <a:rPr lang="en-US" sz="2600" b="1" dirty="0">
                <a:solidFill>
                  <a:srgbClr val="00B050"/>
                </a:solidFill>
              </a:rPr>
              <a:t>"or”</a:t>
            </a:r>
            <a:r>
              <a:rPr lang="en-US" sz="2600" dirty="0"/>
              <a:t>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652655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6761018" y="92825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7980219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8769927" y="900546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35C3D-3D75-5A46-AB3D-51545381700B}"/>
              </a:ext>
            </a:extLst>
          </p:cNvPr>
          <p:cNvSpPr txBox="1"/>
          <p:nvPr/>
        </p:nvSpPr>
        <p:spPr>
          <a:xfrm>
            <a:off x="9712037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56710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/>
              <a:t>"be"</a:t>
            </a:r>
            <a:r>
              <a:rPr lang="en-US" sz="2600" dirty="0"/>
              <a:t>, "is", "not", </a:t>
            </a:r>
            <a:r>
              <a:rPr lang="en-US" sz="2600" b="1" dirty="0">
                <a:solidFill>
                  <a:srgbClr val="00B050"/>
                </a:solidFill>
              </a:rPr>
              <a:t>"or”</a:t>
            </a:r>
            <a:r>
              <a:rPr lang="en-US" sz="2600" dirty="0"/>
              <a:t>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3768-719D-9542-9292-71D61D554D94}"/>
              </a:ext>
            </a:extLst>
          </p:cNvPr>
          <p:cNvSpPr txBox="1"/>
          <p:nvPr/>
        </p:nvSpPr>
        <p:spPr>
          <a:xfrm>
            <a:off x="5999019" y="94211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A12BCA-71AF-B64C-93E8-7056BD404F2F}"/>
              </a:ext>
            </a:extLst>
          </p:cNvPr>
          <p:cNvSpPr txBox="1"/>
          <p:nvPr/>
        </p:nvSpPr>
        <p:spPr>
          <a:xfrm>
            <a:off x="7287491" y="94211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309EF-C359-2343-9266-910BD0A970B3}"/>
              </a:ext>
            </a:extLst>
          </p:cNvPr>
          <p:cNvSpPr txBox="1"/>
          <p:nvPr/>
        </p:nvSpPr>
        <p:spPr>
          <a:xfrm>
            <a:off x="8257310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C7883-C856-3345-8E87-F4F93412428B}"/>
              </a:ext>
            </a:extLst>
          </p:cNvPr>
          <p:cNvSpPr txBox="1"/>
          <p:nvPr/>
        </p:nvSpPr>
        <p:spPr>
          <a:xfrm>
            <a:off x="9116291" y="91440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6029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6F997B-FE41-FF42-95AC-A29C53B0B9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6538"/>
            <a:ext cx="12192000" cy="65649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286BB3-0455-654A-80EE-FED7357147B9}"/>
              </a:ext>
            </a:extLst>
          </p:cNvPr>
          <p:cNvSpPr/>
          <p:nvPr/>
        </p:nvSpPr>
        <p:spPr>
          <a:xfrm>
            <a:off x="220717" y="1925782"/>
            <a:ext cx="1183273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0299E3-CD26-C94F-B242-974B9D922A32}"/>
              </a:ext>
            </a:extLst>
          </p:cNvPr>
          <p:cNvSpPr/>
          <p:nvPr/>
        </p:nvSpPr>
        <p:spPr>
          <a:xfrm>
            <a:off x="162910" y="4306375"/>
            <a:ext cx="1183273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51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/>
              <a:t>"be"</a:t>
            </a:r>
            <a:r>
              <a:rPr lang="en-US" sz="2600" dirty="0"/>
              <a:t>, "is", "not", </a:t>
            </a:r>
            <a:r>
              <a:rPr lang="en-US" sz="2600" b="1" dirty="0">
                <a:solidFill>
                  <a:srgbClr val="00B050"/>
                </a:solidFill>
              </a:rPr>
              <a:t>"or”</a:t>
            </a:r>
            <a:r>
              <a:rPr lang="en-US" sz="2600" dirty="0"/>
              <a:t>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4C3-724B-924E-A601-6E7CFB4D303A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79D605-C920-C941-AE03-3838186AEBDE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69E94-DE5A-E644-946B-3F30D922F946}"/>
              </a:ext>
            </a:extLst>
          </p:cNvPr>
          <p:cNvSpPr txBox="1"/>
          <p:nvPr/>
        </p:nvSpPr>
        <p:spPr>
          <a:xfrm>
            <a:off x="5999019" y="94211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69CF4D-A3A7-B14C-8F20-6B61691458BA}"/>
              </a:ext>
            </a:extLst>
          </p:cNvPr>
          <p:cNvSpPr txBox="1"/>
          <p:nvPr/>
        </p:nvSpPr>
        <p:spPr>
          <a:xfrm>
            <a:off x="7287491" y="94211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8441C-E2D8-774B-B936-5DF431AADC3C}"/>
              </a:ext>
            </a:extLst>
          </p:cNvPr>
          <p:cNvSpPr txBox="1"/>
          <p:nvPr/>
        </p:nvSpPr>
        <p:spPr>
          <a:xfrm>
            <a:off x="8257310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4E8AF3-915A-4143-9CE7-609944362A85}"/>
              </a:ext>
            </a:extLst>
          </p:cNvPr>
          <p:cNvSpPr txBox="1"/>
          <p:nvPr/>
        </p:nvSpPr>
        <p:spPr>
          <a:xfrm>
            <a:off x="9116291" y="91440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28214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88B3D1B-D535-2F46-BC5E-1168D47E8807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2064F-B845-0A47-9EF5-E4FA1D5C0B6A}"/>
              </a:ext>
            </a:extLst>
          </p:cNvPr>
          <p:cNvSpPr/>
          <p:nvPr/>
        </p:nvSpPr>
        <p:spPr>
          <a:xfrm>
            <a:off x="1662545" y="1443289"/>
            <a:ext cx="95734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{</a:t>
            </a:r>
            <a:r>
              <a:rPr lang="en-US" sz="2600" b="1" dirty="0"/>
              <a:t>"be"</a:t>
            </a:r>
            <a:r>
              <a:rPr lang="en-US" sz="2600" dirty="0"/>
              <a:t>, "is", "not", </a:t>
            </a:r>
            <a:r>
              <a:rPr lang="en-US" sz="2600" b="1" dirty="0">
                <a:solidFill>
                  <a:srgbClr val="00B050"/>
                </a:solidFill>
              </a:rPr>
              <a:t>"or”</a:t>
            </a:r>
            <a:r>
              <a:rPr lang="en-US" sz="2600" dirty="0"/>
              <a:t>, "or", "question", "that", "the", "to"}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F168B-9028-3E41-9F37-09D26B291F4E}"/>
              </a:ext>
            </a:extLst>
          </p:cNvPr>
          <p:cNvSpPr txBox="1"/>
          <p:nvPr/>
        </p:nvSpPr>
        <p:spPr>
          <a:xfrm>
            <a:off x="512617" y="1371600"/>
            <a:ext cx="1233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6500-21E5-9B44-868D-544CBA20F0CE}"/>
              </a:ext>
            </a:extLst>
          </p:cNvPr>
          <p:cNvSpPr txBox="1"/>
          <p:nvPr/>
        </p:nvSpPr>
        <p:spPr>
          <a:xfrm>
            <a:off x="1981200" y="942109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B7CF-7B63-524F-91CC-07AB983C737F}"/>
              </a:ext>
            </a:extLst>
          </p:cNvPr>
          <p:cNvSpPr txBox="1"/>
          <p:nvPr/>
        </p:nvSpPr>
        <p:spPr>
          <a:xfrm>
            <a:off x="2715491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B2AA6-2C89-B649-BBB2-44C881F9D544}"/>
              </a:ext>
            </a:extLst>
          </p:cNvPr>
          <p:cNvSpPr txBox="1"/>
          <p:nvPr/>
        </p:nvSpPr>
        <p:spPr>
          <a:xfrm>
            <a:off x="3422073" y="928255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8FC63-976D-E442-A811-BEC1661809D6}"/>
              </a:ext>
            </a:extLst>
          </p:cNvPr>
          <p:cNvSpPr txBox="1"/>
          <p:nvPr/>
        </p:nvSpPr>
        <p:spPr>
          <a:xfrm>
            <a:off x="4156364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05E7C4-0D9D-054C-8D2E-5DB28DF04A99}"/>
              </a:ext>
            </a:extLst>
          </p:cNvPr>
          <p:cNvSpPr txBox="1"/>
          <p:nvPr/>
        </p:nvSpPr>
        <p:spPr>
          <a:xfrm>
            <a:off x="4087091" y="5167744"/>
            <a:ext cx="29658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Current Index (</a:t>
            </a:r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0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DE714-0389-FA41-B338-D06263FD7BFE}"/>
              </a:ext>
            </a:extLst>
          </p:cNvPr>
          <p:cNvSpPr txBox="1"/>
          <p:nvPr/>
        </p:nvSpPr>
        <p:spPr>
          <a:xfrm>
            <a:off x="7204364" y="5181600"/>
            <a:ext cx="4154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ED72A2F2-2F72-0744-A876-854CE0C96676}"/>
              </a:ext>
            </a:extLst>
          </p:cNvPr>
          <p:cNvSpPr/>
          <p:nvPr/>
        </p:nvSpPr>
        <p:spPr>
          <a:xfrm rot="10967018">
            <a:off x="5029201" y="1967344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6F1F62-4C9E-2841-97E6-5FFA9843A1D8}"/>
              </a:ext>
            </a:extLst>
          </p:cNvPr>
          <p:cNvSpPr txBox="1"/>
          <p:nvPr/>
        </p:nvSpPr>
        <p:spPr>
          <a:xfrm>
            <a:off x="4793673" y="279861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</a:t>
            </a:r>
            <a:endParaRPr lang="en-US" b="1" dirty="0">
              <a:solidFill>
                <a:srgbClr val="0432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03318B19-B6D2-8341-A1ED-B4A69EF77E03}"/>
              </a:ext>
            </a:extLst>
          </p:cNvPr>
          <p:cNvSpPr/>
          <p:nvPr/>
        </p:nvSpPr>
        <p:spPr>
          <a:xfrm rot="9819646">
            <a:off x="5915892" y="1995053"/>
            <a:ext cx="471054" cy="637309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8DA299-9F99-6F41-9264-C831648D1B21}"/>
              </a:ext>
            </a:extLst>
          </p:cNvPr>
          <p:cNvSpPr txBox="1"/>
          <p:nvPr/>
        </p:nvSpPr>
        <p:spPr>
          <a:xfrm>
            <a:off x="6026727" y="279861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627635-5B05-B54D-A6D2-45E8BE050617}"/>
              </a:ext>
            </a:extLst>
          </p:cNvPr>
          <p:cNvSpPr txBox="1"/>
          <p:nvPr/>
        </p:nvSpPr>
        <p:spPr>
          <a:xfrm>
            <a:off x="4932219" y="91440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ED6943-4E8A-3040-A20B-92EF70AE90A7}"/>
              </a:ext>
            </a:extLst>
          </p:cNvPr>
          <p:cNvSpPr txBox="1"/>
          <p:nvPr/>
        </p:nvSpPr>
        <p:spPr>
          <a:xfrm>
            <a:off x="5999019" y="94211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0D44FE-36C6-914A-BE49-C8C56FDFDABF}"/>
              </a:ext>
            </a:extLst>
          </p:cNvPr>
          <p:cNvSpPr txBox="1"/>
          <p:nvPr/>
        </p:nvSpPr>
        <p:spPr>
          <a:xfrm>
            <a:off x="7287491" y="942111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8F211E-4C92-5F4C-8667-C499484F9ABA}"/>
              </a:ext>
            </a:extLst>
          </p:cNvPr>
          <p:cNvSpPr txBox="1"/>
          <p:nvPr/>
        </p:nvSpPr>
        <p:spPr>
          <a:xfrm>
            <a:off x="8257310" y="94211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D59CA9-4D40-9E4E-B1FE-CE1DFB3649BF}"/>
              </a:ext>
            </a:extLst>
          </p:cNvPr>
          <p:cNvSpPr txBox="1"/>
          <p:nvPr/>
        </p:nvSpPr>
        <p:spPr>
          <a:xfrm>
            <a:off x="9116291" y="91440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670852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65909" y="1382280"/>
            <a:ext cx="10515600" cy="4351338"/>
          </a:xfrm>
        </p:spPr>
        <p:txBody>
          <a:bodyPr/>
          <a:lstStyle/>
          <a:p>
            <a:r>
              <a:rPr lang="en-US" dirty="0"/>
              <a:t>Loop through </a:t>
            </a:r>
            <a:r>
              <a:rPr lang="en-US" dirty="0" err="1"/>
              <a:t>ArrayList</a:t>
            </a:r>
            <a:endParaRPr lang="en-US" dirty="0"/>
          </a:p>
          <a:p>
            <a:r>
              <a:rPr lang="en-US" dirty="0"/>
              <a:t>Compare pairs of elements</a:t>
            </a:r>
          </a:p>
          <a:p>
            <a:r>
              <a:rPr lang="en-US" dirty="0"/>
              <a:t>If </a:t>
            </a:r>
            <a:r>
              <a:rPr lang="en-US" dirty="0" err="1"/>
              <a:t>element.equals</a:t>
            </a:r>
            <a:r>
              <a:rPr lang="en-US" dirty="0"/>
              <a:t>(</a:t>
            </a:r>
            <a:r>
              <a:rPr lang="en-US" dirty="0" err="1"/>
              <a:t>nextElement</a:t>
            </a:r>
            <a:r>
              <a:rPr lang="en-US" dirty="0"/>
              <a:t>), remove element from the list</a:t>
            </a:r>
          </a:p>
          <a:p>
            <a:pPr marL="0" indent="0">
              <a:spcBef>
                <a:spcPts val="0"/>
              </a:spcBef>
              <a:buNone/>
            </a:pP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65" y="3126454"/>
            <a:ext cx="8229600" cy="336629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CDBD73-69C4-C34E-BF72-F9C9ADEB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B5D5DC0-C551-2F4D-8B5D-F30B69A7E36F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0162E-F2A9-E340-8D71-1CD9A839FBFC}"/>
              </a:ext>
            </a:extLst>
          </p:cNvPr>
          <p:cNvSpPr txBox="1"/>
          <p:nvPr/>
        </p:nvSpPr>
        <p:spPr>
          <a:xfrm rot="20712286">
            <a:off x="7794719" y="4919943"/>
            <a:ext cx="2571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Strategy #1</a:t>
            </a:r>
          </a:p>
        </p:txBody>
      </p:sp>
    </p:spTree>
    <p:extLst>
      <p:ext uri="{BB962C8B-B14F-4D97-AF65-F5344CB8AC3E}">
        <p14:creationId xmlns:p14="http://schemas.microsoft.com/office/powerpoint/2010/main" val="1803251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79764" y="1271443"/>
            <a:ext cx="10515600" cy="4351338"/>
          </a:xfrm>
        </p:spPr>
        <p:txBody>
          <a:bodyPr/>
          <a:lstStyle/>
          <a:p>
            <a:r>
              <a:rPr lang="en-US" dirty="0"/>
              <a:t>Loop through </a:t>
            </a:r>
            <a:r>
              <a:rPr lang="en-US" dirty="0" err="1"/>
              <a:t>ArrayList</a:t>
            </a:r>
            <a:r>
              <a:rPr lang="en-US" dirty="0"/>
              <a:t> </a:t>
            </a:r>
            <a:r>
              <a:rPr lang="en-US" b="1" dirty="0"/>
              <a:t>in reverse</a:t>
            </a:r>
          </a:p>
          <a:p>
            <a:r>
              <a:rPr lang="en-US" dirty="0"/>
              <a:t>Compare pairs of elements</a:t>
            </a:r>
          </a:p>
          <a:p>
            <a:r>
              <a:rPr lang="en-US" dirty="0"/>
              <a:t>If </a:t>
            </a:r>
            <a:r>
              <a:rPr lang="en-US" dirty="0" err="1"/>
              <a:t>element.equals</a:t>
            </a:r>
            <a:r>
              <a:rPr lang="en-US" dirty="0"/>
              <a:t>(</a:t>
            </a:r>
            <a:r>
              <a:rPr lang="en-US" b="1" dirty="0" err="1"/>
              <a:t>previous</a:t>
            </a:r>
            <a:r>
              <a:rPr lang="en-US" dirty="0" err="1"/>
              <a:t>Element</a:t>
            </a:r>
            <a:r>
              <a:rPr lang="en-US" dirty="0"/>
              <a:t>), remove element from the list</a:t>
            </a:r>
          </a:p>
          <a:p>
            <a:pPr marL="0" indent="0">
              <a:spcBef>
                <a:spcPts val="0"/>
              </a:spcBef>
              <a:buNone/>
            </a:pP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52" y="2838208"/>
            <a:ext cx="8479399" cy="283869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15C2BEA-06B9-8547-B55F-927D25BFD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684027B-14D6-5F4B-B1B4-06D6C38BEB7F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BA8D99-E3A6-0342-8B0F-222607B9C933}"/>
              </a:ext>
            </a:extLst>
          </p:cNvPr>
          <p:cNvSpPr txBox="1"/>
          <p:nvPr/>
        </p:nvSpPr>
        <p:spPr>
          <a:xfrm rot="20712286">
            <a:off x="7794719" y="4919943"/>
            <a:ext cx="2571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Strategy #2</a:t>
            </a:r>
          </a:p>
        </p:txBody>
      </p:sp>
    </p:spTree>
    <p:extLst>
      <p:ext uri="{BB962C8B-B14F-4D97-AF65-F5344CB8AC3E}">
        <p14:creationId xmlns:p14="http://schemas.microsoft.com/office/powerpoint/2010/main" val="1753059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444B523-B4DA-AD49-846C-027AF407B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31" y="1054100"/>
            <a:ext cx="9359900" cy="58039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684027B-14D6-5F4B-B1B4-06D6C38BEB7F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2191471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deleteDuplicates</a:t>
            </a:r>
            <a:r>
              <a:rPr lang="en-US" sz="5071" dirty="0">
                <a:latin typeface="Calibri"/>
                <a:cs typeface="Calibri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BA8D99-E3A6-0342-8B0F-222607B9C933}"/>
              </a:ext>
            </a:extLst>
          </p:cNvPr>
          <p:cNvSpPr txBox="1"/>
          <p:nvPr/>
        </p:nvSpPr>
        <p:spPr>
          <a:xfrm rot="20712286">
            <a:off x="7794719" y="4919943"/>
            <a:ext cx="2571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Strategy #3</a:t>
            </a:r>
          </a:p>
        </p:txBody>
      </p:sp>
    </p:spTree>
    <p:extLst>
      <p:ext uri="{BB962C8B-B14F-4D97-AF65-F5344CB8AC3E}">
        <p14:creationId xmlns:p14="http://schemas.microsoft.com/office/powerpoint/2010/main" val="2103212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ppies">
            <a:extLst>
              <a:ext uri="{FF2B5EF4-FFF2-40B4-BE49-F238E27FC236}">
                <a16:creationId xmlns:a16="http://schemas.microsoft.com/office/drawing/2014/main" id="{3F27ECB0-7186-664D-954A-A911CD78BB8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872837"/>
            <a:ext cx="6816436" cy="58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23C3C9-D3AB-AC4F-9F52-7EF31175696B}"/>
              </a:ext>
            </a:extLst>
          </p:cNvPr>
          <p:cNvSpPr/>
          <p:nvPr/>
        </p:nvSpPr>
        <p:spPr>
          <a:xfrm>
            <a:off x="7121234" y="2122162"/>
            <a:ext cx="8520546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400"/>
              </a:spcAft>
            </a:pPr>
            <a:r>
              <a:rPr lang="en-US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ArrayList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&lt;</a:t>
            </a:r>
            <a:r>
              <a:rPr lang="en-US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GImage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&gt; results = </a:t>
            </a:r>
          </a:p>
          <a:p>
            <a:pPr algn="just">
              <a:spcAft>
                <a:spcPts val="400"/>
              </a:spcAft>
            </a:pP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	</a:t>
            </a:r>
            <a:r>
              <a:rPr lang="en-US" b="1" dirty="0" err="1">
                <a:latin typeface="Courier" pitchFamily="2" charset="0"/>
                <a:ea typeface="Times New Roman" panose="02020603050405020304" pitchFamily="18" charset="0"/>
                <a:cs typeface="New York"/>
              </a:rPr>
              <a:t>getSearchResults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(</a:t>
            </a:r>
            <a:r>
              <a:rPr lang="en-US" b="1" i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query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New York"/>
              </a:rPr>
              <a:t>);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31EFDD-F3DE-604D-BCFE-B7F3802C4CB3}"/>
              </a:ext>
            </a:extLst>
          </p:cNvPr>
          <p:cNvSpPr/>
          <p:nvPr/>
        </p:nvSpPr>
        <p:spPr>
          <a:xfrm>
            <a:off x="6968836" y="3105834"/>
            <a:ext cx="5029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display your images in three rows of fixed height 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ROW_HEIGHT</a:t>
            </a:r>
            <a:r>
              <a:rPr lang="en-US" b="1" dirty="0"/>
              <a:t> </a:t>
            </a:r>
            <a:r>
              <a:rPr lang="en-US" dirty="0"/>
              <a:t>. You can scale images, but should maintain the ratio of their width to height. You can change the size of a </a:t>
            </a:r>
            <a:r>
              <a:rPr lang="en-US" dirty="0" err="1"/>
              <a:t>GImage</a:t>
            </a:r>
            <a:r>
              <a:rPr lang="en-US" dirty="0"/>
              <a:t> using it’s </a:t>
            </a:r>
          </a:p>
          <a:p>
            <a:r>
              <a:rPr lang="en-US" dirty="0"/>
              <a:t>   </a:t>
            </a:r>
            <a:r>
              <a:rPr lang="en-US" b="1" dirty="0" err="1">
                <a:latin typeface="Courier" pitchFamily="2" charset="0"/>
              </a:rPr>
              <a:t>setSize</a:t>
            </a:r>
            <a:r>
              <a:rPr lang="en-US" b="1" dirty="0">
                <a:latin typeface="Courier" pitchFamily="2" charset="0"/>
              </a:rPr>
              <a:t>(</a:t>
            </a:r>
            <a:r>
              <a:rPr lang="en-US" b="1" i="1" dirty="0">
                <a:latin typeface="Courier" pitchFamily="2" charset="0"/>
              </a:rPr>
              <a:t>width</a:t>
            </a:r>
            <a:r>
              <a:rPr lang="en-US" b="1" dirty="0">
                <a:latin typeface="Courier" pitchFamily="2" charset="0"/>
              </a:rPr>
              <a:t>, </a:t>
            </a:r>
            <a:r>
              <a:rPr lang="en-US" b="1" i="1" dirty="0">
                <a:latin typeface="Courier" pitchFamily="2" charset="0"/>
              </a:rPr>
              <a:t>height</a:t>
            </a:r>
            <a:r>
              <a:rPr lang="en-US" b="1" dirty="0">
                <a:latin typeface="Courier" pitchFamily="2" charset="0"/>
              </a:rPr>
              <a:t>)</a:t>
            </a:r>
            <a:r>
              <a:rPr lang="en-US" dirty="0"/>
              <a:t> method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7460EE-CEFB-124A-80C5-4DEF205E7C16}"/>
              </a:ext>
            </a:extLst>
          </p:cNvPr>
          <p:cNvSpPr/>
          <p:nvPr/>
        </p:nvSpPr>
        <p:spPr>
          <a:xfrm>
            <a:off x="6954982" y="4724985"/>
            <a:ext cx="5029200" cy="1980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4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ew York"/>
              </a:rPr>
              <a:t>There is a spacing of </a:t>
            </a:r>
            <a:r>
              <a:rPr lang="en-US" b="1" dirty="0"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ew York"/>
              </a:rPr>
              <a:t> pixels between each picture. You can optionally include the </a:t>
            </a:r>
            <a:r>
              <a:rPr lang="en-US" dirty="0">
                <a:latin typeface="Courier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ew York"/>
              </a:rPr>
              <a:t> between the pictures and the border of the window.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  <a:p>
            <a:pPr algn="just">
              <a:spcAft>
                <a:spcPts val="400"/>
              </a:spcAft>
            </a:pP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  <a:cs typeface="New York"/>
              </a:rPr>
              <a:t> 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  <a:p>
            <a:pPr algn="just">
              <a:spcAft>
                <a:spcPts val="4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New York"/>
              </a:rPr>
              <a:t>No image should go off the screen. You should not display all 100 returned images – only display the ones that fit into the three rows. </a:t>
            </a:r>
            <a:endParaRPr lang="en-US" b="1" dirty="0">
              <a:latin typeface="Times" pitchFamily="2" charset="0"/>
              <a:ea typeface="Times New Roman" panose="02020603050405020304" pitchFamily="18" charset="0"/>
              <a:cs typeface="New York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F208057-945F-FE4E-A624-D9E1533DD853}"/>
              </a:ext>
            </a:extLst>
          </p:cNvPr>
          <p:cNvSpPr txBox="1">
            <a:spLocks/>
          </p:cNvSpPr>
          <p:nvPr/>
        </p:nvSpPr>
        <p:spPr>
          <a:xfrm>
            <a:off x="0" y="-4836"/>
            <a:ext cx="12192000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Google Images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037AF-7D49-FD41-B34F-02E9C66FA634}"/>
              </a:ext>
            </a:extLst>
          </p:cNvPr>
          <p:cNvSpPr/>
          <p:nvPr/>
        </p:nvSpPr>
        <p:spPr>
          <a:xfrm>
            <a:off x="6904102" y="1041465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displayQuery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(String query) {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F9C727-63E0-A248-9902-85DFBD08EE3A}"/>
              </a:ext>
            </a:extLst>
          </p:cNvPr>
          <p:cNvSpPr/>
          <p:nvPr/>
        </p:nvSpPr>
        <p:spPr>
          <a:xfrm>
            <a:off x="6899563" y="1748089"/>
            <a:ext cx="502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 a helper method: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6E6133-E2C3-7B4B-9ED0-94DDB62C61B2}"/>
              </a:ext>
            </a:extLst>
          </p:cNvPr>
          <p:cNvSpPr/>
          <p:nvPr/>
        </p:nvSpPr>
        <p:spPr>
          <a:xfrm>
            <a:off x="4308762" y="2881745"/>
            <a:ext cx="207820" cy="1524000"/>
          </a:xfrm>
          <a:prstGeom prst="rect">
            <a:avLst/>
          </a:prstGeom>
          <a:solidFill>
            <a:srgbClr val="D49D7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F95071-1797-F74C-A71A-5A0D0FE1C438}"/>
              </a:ext>
            </a:extLst>
          </p:cNvPr>
          <p:cNvSpPr/>
          <p:nvPr/>
        </p:nvSpPr>
        <p:spPr>
          <a:xfrm>
            <a:off x="1052946" y="1233054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8FE2B9-C46F-0443-8F69-7ECB176197B3}"/>
              </a:ext>
            </a:extLst>
          </p:cNvPr>
          <p:cNvSpPr/>
          <p:nvPr/>
        </p:nvSpPr>
        <p:spPr>
          <a:xfrm>
            <a:off x="2673928" y="1274618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3BFC9D-2C28-9040-B83C-B45CFEC6D868}"/>
              </a:ext>
            </a:extLst>
          </p:cNvPr>
          <p:cNvSpPr/>
          <p:nvPr/>
        </p:nvSpPr>
        <p:spPr>
          <a:xfrm>
            <a:off x="4572001" y="1260763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925260-61A9-6F44-B602-690D5740F1E9}"/>
              </a:ext>
            </a:extLst>
          </p:cNvPr>
          <p:cNvSpPr/>
          <p:nvPr/>
        </p:nvSpPr>
        <p:spPr>
          <a:xfrm>
            <a:off x="6317673" y="1233054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AF90C6-1EC9-5D44-8549-6A388A0DD769}"/>
              </a:ext>
            </a:extLst>
          </p:cNvPr>
          <p:cNvSpPr/>
          <p:nvPr/>
        </p:nvSpPr>
        <p:spPr>
          <a:xfrm>
            <a:off x="1648691" y="2909454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D8EF544-E565-F242-93DE-7A59E3E14816}"/>
              </a:ext>
            </a:extLst>
          </p:cNvPr>
          <p:cNvSpPr/>
          <p:nvPr/>
        </p:nvSpPr>
        <p:spPr>
          <a:xfrm>
            <a:off x="4003963" y="2881745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9FDC3AE-FADC-BB4E-BDE8-A70C5B5E80EA}"/>
              </a:ext>
            </a:extLst>
          </p:cNvPr>
          <p:cNvSpPr/>
          <p:nvPr/>
        </p:nvSpPr>
        <p:spPr>
          <a:xfrm>
            <a:off x="6109854" y="2895600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7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5B1470-446C-5A4E-A33B-BDFB45C2FF9B}"/>
              </a:ext>
            </a:extLst>
          </p:cNvPr>
          <p:cNvSpPr/>
          <p:nvPr/>
        </p:nvSpPr>
        <p:spPr>
          <a:xfrm>
            <a:off x="1330035" y="4530436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8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6F299E-4CB0-A44E-8650-E298278A84C4}"/>
              </a:ext>
            </a:extLst>
          </p:cNvPr>
          <p:cNvSpPr/>
          <p:nvPr/>
        </p:nvSpPr>
        <p:spPr>
          <a:xfrm>
            <a:off x="3144980" y="4558145"/>
            <a:ext cx="429491" cy="42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0209272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>
                <a:solidFill>
                  <a:prstClr val="white"/>
                </a:solidFill>
                <a:latin typeface="Calibri"/>
              </a:rPr>
              <a:t>You have come a long way</a:t>
            </a:r>
          </a:p>
        </p:txBody>
      </p:sp>
    </p:spTree>
    <p:extLst>
      <p:ext uri="{BB962C8B-B14F-4D97-AF65-F5344CB8AC3E}">
        <p14:creationId xmlns:p14="http://schemas.microsoft.com/office/powerpoint/2010/main" val="1400804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A888A9-126A-0F40-9B08-FAE211CB6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2" y="579005"/>
            <a:ext cx="2400300" cy="298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994E7E-75DC-634C-B7E4-0553B890F9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714" y="3962400"/>
            <a:ext cx="5881687" cy="2369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5B3845-E207-094E-98A9-A675A369AD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964" y="501567"/>
            <a:ext cx="4564494" cy="3116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81588-26C0-E44B-A5E6-939DB6A542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4136" y="3768436"/>
            <a:ext cx="3819064" cy="289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FA2858-D9B4-8B4B-A2FA-0FC588292D7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315" y="484908"/>
            <a:ext cx="4028917" cy="278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2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DEB3AF-0194-E348-9BAA-F2E0E1A48B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44" y="-124691"/>
            <a:ext cx="5904528" cy="47521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23CE3A-4D9A-C54D-8E2E-3054D6042C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8654" y="3145148"/>
            <a:ext cx="7789141" cy="3416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65B8D7-9042-B446-946C-3FF79FE049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163" y="4558146"/>
            <a:ext cx="2057400" cy="2057400"/>
          </a:xfrm>
          <a:prstGeom prst="rect">
            <a:avLst/>
          </a:prstGeom>
        </p:spPr>
      </p:pic>
      <p:pic>
        <p:nvPicPr>
          <p:cNvPr id="7" name="Picture 6" descr="Screen Shot 2015-06-24 at 11.45.49 PM.png">
            <a:extLst>
              <a:ext uri="{FF2B5EF4-FFF2-40B4-BE49-F238E27FC236}">
                <a16:creationId xmlns:a16="http://schemas.microsoft.com/office/drawing/2014/main" id="{7863DBAB-FF40-3242-BF06-EB7049ACA6D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8881" y="207818"/>
            <a:ext cx="3773262" cy="294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7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>
                <a:solidFill>
                  <a:prstClr val="white"/>
                </a:solidFill>
                <a:latin typeface="Calibri"/>
              </a:rPr>
              <a:t>You have my respect.</a:t>
            </a:r>
          </a:p>
        </p:txBody>
      </p:sp>
    </p:spTree>
    <p:extLst>
      <p:ext uri="{BB962C8B-B14F-4D97-AF65-F5344CB8AC3E}">
        <p14:creationId xmlns:p14="http://schemas.microsoft.com/office/powerpoint/2010/main" val="1956241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D2A6BB-F25C-ED44-A558-12ADE3DA0F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254"/>
            <a:ext cx="12192000" cy="6661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600883-56C6-6642-A20C-8DCB09B3FD71}"/>
              </a:ext>
            </a:extLst>
          </p:cNvPr>
          <p:cNvSpPr/>
          <p:nvPr/>
        </p:nvSpPr>
        <p:spPr>
          <a:xfrm>
            <a:off x="220717" y="1925782"/>
            <a:ext cx="1183273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8CBEA7-01ED-BD47-9F18-C163CF986069}"/>
              </a:ext>
            </a:extLst>
          </p:cNvPr>
          <p:cNvSpPr/>
          <p:nvPr/>
        </p:nvSpPr>
        <p:spPr>
          <a:xfrm>
            <a:off x="162910" y="4306375"/>
            <a:ext cx="1183273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454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5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>
                <a:solidFill>
                  <a:prstClr val="white"/>
                </a:solidFill>
                <a:latin typeface="Calibri"/>
              </a:rPr>
              <a:t>Why Study CS?</a:t>
            </a:r>
          </a:p>
        </p:txBody>
      </p:sp>
    </p:spTree>
    <p:extLst>
      <p:ext uri="{BB962C8B-B14F-4D97-AF65-F5344CB8AC3E}">
        <p14:creationId xmlns:p14="http://schemas.microsoft.com/office/powerpoint/2010/main" val="31827110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EDC92E-F3A3-EB41-9A25-5F21522987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80" y="412750"/>
            <a:ext cx="9736027" cy="644525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-1" y="-24152"/>
            <a:ext cx="12192001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prstClr val="black"/>
                </a:solidFill>
                <a:latin typeface="Century Gothic"/>
                <a:cs typeface="Century Gothic"/>
              </a:rPr>
              <a:t>Joy of Building</a:t>
            </a:r>
          </a:p>
        </p:txBody>
      </p:sp>
    </p:spTree>
    <p:extLst>
      <p:ext uri="{BB962C8B-B14F-4D97-AF65-F5344CB8AC3E}">
        <p14:creationId xmlns:p14="http://schemas.microsoft.com/office/powerpoint/2010/main" val="1494320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25822B-5D0E-0540-AD8B-03339E8169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12192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prstClr val="black"/>
                </a:solidFill>
                <a:latin typeface="Century Gothic"/>
                <a:cs typeface="Century Gothic"/>
              </a:rPr>
              <a:t>Interdisciplinary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21" y="947651"/>
            <a:ext cx="5440680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16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B1C60E-EC8D-8C48-A161-866D9E3872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2364" y="-152401"/>
            <a:ext cx="9381836" cy="70363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12192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prstClr val="black"/>
                </a:solidFill>
                <a:latin typeface="Century Gothic"/>
                <a:cs typeface="Century Gothic"/>
              </a:rPr>
              <a:t>Closest Thing To Magic</a:t>
            </a:r>
          </a:p>
        </p:txBody>
      </p:sp>
    </p:spTree>
    <p:extLst>
      <p:ext uri="{BB962C8B-B14F-4D97-AF65-F5344CB8AC3E}">
        <p14:creationId xmlns:p14="http://schemas.microsoft.com/office/powerpoint/2010/main" val="41490124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1707CB-5233-7C40-BB20-14113093A5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368" name="Picture 8" descr="http://www.liangfok.com/blog/wp-content/uploads/2010/10/Stanley_Image13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6"/>
          <a:stretch/>
        </p:blipFill>
        <p:spPr bwMode="auto">
          <a:xfrm>
            <a:off x="1295400" y="0"/>
            <a:ext cx="10291016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12192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prstClr val="black"/>
                </a:solidFill>
                <a:latin typeface="Century Gothic"/>
                <a:cs typeface="Century Gothic"/>
              </a:rPr>
              <a:t>Now is the Time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591" y="4279086"/>
            <a:ext cx="3997316" cy="257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621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2782AF-97D2-F841-B589-A5954A1F2B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1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12192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prstClr val="black"/>
                </a:solidFill>
                <a:latin typeface="Century Gothic"/>
                <a:cs typeface="Century Gothic"/>
              </a:rPr>
              <a:t>Everyone is Welcome</a:t>
            </a:r>
          </a:p>
        </p:txBody>
      </p:sp>
    </p:spTree>
    <p:extLst>
      <p:ext uri="{BB962C8B-B14F-4D97-AF65-F5344CB8AC3E}">
        <p14:creationId xmlns:p14="http://schemas.microsoft.com/office/powerpoint/2010/main" val="8171204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D667AF-48C5-4E41-9499-C580F45D1A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16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1600" y="2733764"/>
            <a:ext cx="9677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5000" dirty="0">
                <a:solidFill>
                  <a:prstClr val="white"/>
                </a:solidFill>
                <a:latin typeface="Calibri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7044641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55AA00-4255-ED40-8A4D-33E438C5DDFA}"/>
              </a:ext>
            </a:extLst>
          </p:cNvPr>
          <p:cNvSpPr/>
          <p:nvPr/>
        </p:nvSpPr>
        <p:spPr>
          <a:xfrm>
            <a:off x="803562" y="667986"/>
            <a:ext cx="814647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public void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displayQuery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(String query) {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ArrayList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&gt; results =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getSearchResults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(query);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index = 0;   	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row = 0;   	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currX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= GAP;   	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currY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= GAP;   	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while(row &lt; 3) {   		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GImage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results.get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(index);   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	double ratio =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img.getWidth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() /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img.getHeight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();   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	double width = ROW_HEIGHT * ratio; 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		if(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currX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+ width &lt;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getWidth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()) {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		add(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img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currX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currY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	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currX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+= width + GAP; 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			index++;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	} else {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		row++;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	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currX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= GAP;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		</a:t>
            </a:r>
            <a:r>
              <a:rPr lang="en-US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currY</a:t>
            </a: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+= ROW_HEIGHT + GAP;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		}   	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	} </a:t>
            </a:r>
          </a:p>
          <a:p>
            <a:pPr>
              <a:tabLst>
                <a:tab pos="449263" algn="l"/>
                <a:tab pos="968375" algn="l"/>
                <a:tab pos="1419225" algn="l"/>
              </a:tabLst>
            </a:pPr>
            <a:r>
              <a:rPr lang="en-US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2818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EAB270-DA68-4146-9A80-2FBE430643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1837"/>
            <a:ext cx="12192000" cy="6654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1D12DC-5E35-3A42-9574-A287C817A395}"/>
              </a:ext>
            </a:extLst>
          </p:cNvPr>
          <p:cNvSpPr/>
          <p:nvPr/>
        </p:nvSpPr>
        <p:spPr>
          <a:xfrm>
            <a:off x="220717" y="1925782"/>
            <a:ext cx="1183273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1893F9-5365-5C40-B3C0-E0106E01E963}"/>
              </a:ext>
            </a:extLst>
          </p:cNvPr>
          <p:cNvSpPr/>
          <p:nvPr/>
        </p:nvSpPr>
        <p:spPr>
          <a:xfrm>
            <a:off x="162910" y="4306375"/>
            <a:ext cx="1183273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03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E1B079-B93A-1E4E-A795-A463F89DCD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36173"/>
            <a:ext cx="12192000" cy="41856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1CAF58-9219-2944-9DC9-9D39C2BF03FF}"/>
              </a:ext>
            </a:extLst>
          </p:cNvPr>
          <p:cNvSpPr/>
          <p:nvPr/>
        </p:nvSpPr>
        <p:spPr>
          <a:xfrm>
            <a:off x="189186" y="3134472"/>
            <a:ext cx="1183273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49412A-EC61-2343-82E6-C72F14A0B10A}"/>
              </a:ext>
            </a:extLst>
          </p:cNvPr>
          <p:cNvSpPr/>
          <p:nvPr/>
        </p:nvSpPr>
        <p:spPr>
          <a:xfrm>
            <a:off x="131379" y="5515065"/>
            <a:ext cx="1183273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98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377732-DFE7-5B44-B4A1-9B359210E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994089"/>
              </p:ext>
            </p:extLst>
          </p:nvPr>
        </p:nvGraphicFramePr>
        <p:xfrm>
          <a:off x="0" y="1"/>
          <a:ext cx="12192000" cy="6947618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75255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32404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8087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4475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122491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3104292"/>
                    </a:ext>
                  </a:extLst>
                </a:gridCol>
              </a:tblGrid>
              <a:tr h="10247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2D 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ArrayList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HashMap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439442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592263" algn="l"/>
                          <a:tab pos="1654175" algn="l"/>
                          <a:tab pos="1820863" algn="l"/>
                        </a:tabLst>
                      </a:pPr>
                      <a:r>
                        <a:rPr lang="en-US" sz="2400" b="1" dirty="0"/>
                        <a:t>Model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Sequence of letters or symbols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Fixed length elements in a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Grid / Matrix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Growable</a:t>
                      </a:r>
                      <a:r>
                        <a:rPr lang="en-US" sz="2400" dirty="0"/>
                        <a:t> list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Key/Value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2277132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Type of element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chars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Objects &amp; Primitives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Object/Object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136495"/>
                  </a:ext>
                </a:extLst>
              </a:tr>
              <a:tr h="102476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Access Elements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str.charAt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  <a:endParaRPr lang="en-US" sz="17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];</a:t>
                      </a:r>
                      <a:endParaRPr lang="en-US" sz="17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arr</a:t>
                      </a:r>
                      <a:r>
                        <a:rPr lang="en-US" sz="17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[r][c];</a:t>
                      </a:r>
                      <a:endParaRPr lang="en-US" sz="17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list.get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algn="ctr"/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list.set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list.add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elem</a:t>
                      </a: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4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map.put</a:t>
                      </a:r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(key, value)</a:t>
                      </a:r>
                    </a:p>
                    <a:p>
                      <a:pPr algn="ctr"/>
                      <a:r>
                        <a:rPr lang="en-US" sz="12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map.get</a:t>
                      </a:r>
                      <a:r>
                        <a:rPr lang="en-US" sz="12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(key);</a:t>
                      </a:r>
                      <a:endParaRPr lang="en-US" sz="12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194500"/>
                  </a:ext>
                </a:extLst>
              </a:tr>
              <a:tr h="11439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Special notes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Immutable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Watch bounds!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Row, col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Just fantastic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Each key must be unique. Unordered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892909"/>
                  </a:ext>
                </a:extLst>
              </a:tr>
              <a:tr h="14958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Examples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”Hello world”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Histogram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ImageShop</a:t>
                      </a:r>
                      <a:r>
                        <a:rPr lang="en-US" sz="2400" dirty="0"/>
                        <a:t> pixels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Hangman words, entries in </a:t>
                      </a:r>
                      <a:r>
                        <a:rPr lang="en-US" sz="2400" dirty="0" err="1"/>
                        <a:t>namesurfer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NSDatabase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 err="1"/>
                        <a:t>FPDatabase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21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609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2626</Words>
  <Application>Microsoft Macintosh PowerPoint</Application>
  <PresentationFormat>Widescreen</PresentationFormat>
  <Paragraphs>784</Paragraphs>
  <Slides>67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82" baseType="lpstr">
      <vt:lpstr>Arial</vt:lpstr>
      <vt:lpstr>Calibri</vt:lpstr>
      <vt:lpstr>Calibri Light</vt:lpstr>
      <vt:lpstr>Century Gothic</vt:lpstr>
      <vt:lpstr>Consolas</vt:lpstr>
      <vt:lpstr>Courier</vt:lpstr>
      <vt:lpstr>Courier New</vt:lpstr>
      <vt:lpstr>Harrington</vt:lpstr>
      <vt:lpstr>Mangal</vt:lpstr>
      <vt:lpstr>Menlo</vt:lpstr>
      <vt:lpstr>New York</vt:lpstr>
      <vt:lpstr>Times</vt:lpstr>
      <vt:lpstr>Times New Roman</vt:lpstr>
      <vt:lpstr>Office Theme</vt:lpstr>
      <vt:lpstr>1_Office Theme</vt:lpstr>
      <vt:lpstr>Primitives, Objects, and Heap/Stack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Primitives, Objects, and Heap/Stack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Primitives, Objects, and Heap/Stack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Primitives, Objects, and Heap/Stack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Sometime later…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Primitives, Objects, and Heap/Stack</dc:title>
  <dc:creator>Chris James Piech</dc:creator>
  <cp:lastModifiedBy>Chris James Piech</cp:lastModifiedBy>
  <cp:revision>18</cp:revision>
  <cp:lastPrinted>2018-03-12T20:03:55Z</cp:lastPrinted>
  <dcterms:created xsi:type="dcterms:W3CDTF">2017-03-18T20:36:01Z</dcterms:created>
  <dcterms:modified xsi:type="dcterms:W3CDTF">2018-03-12T20:05:12Z</dcterms:modified>
</cp:coreProperties>
</file>